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3" r:id="rId1"/>
  </p:sldMasterIdLst>
  <p:sldIdLst>
    <p:sldId id="256" r:id="rId2"/>
    <p:sldId id="263" r:id="rId3"/>
    <p:sldId id="257" r:id="rId4"/>
    <p:sldId id="258" r:id="rId5"/>
    <p:sldId id="259" r:id="rId6"/>
    <p:sldId id="260" r:id="rId7"/>
    <p:sldId id="261" r:id="rId8"/>
    <p:sldId id="262" r:id="rId9"/>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9" autoAdjust="0"/>
    <p:restoredTop sz="95126" autoAdjust="0"/>
  </p:normalViewPr>
  <p:slideViewPr>
    <p:cSldViewPr snapToGrid="0">
      <p:cViewPr varScale="1">
        <p:scale>
          <a:sx n="80" d="100"/>
          <a:sy n="80" d="100"/>
        </p:scale>
        <p:origin x="12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9500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smtClean="0"/>
              <a:t>6/17/2022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9367011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61350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smtClean="0"/>
              <a:t>6/17/2022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2996141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6/17/2022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55215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6/17/2022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38567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6/17/2022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269229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6/17/2022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32275985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6/17/2022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211979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75078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7570990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63325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404639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824704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6/17/2022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37955028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6992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6/17/2022</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9529528"/>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 id="2147483716" r:id="rId13"/>
    <p:sldLayoutId id="2147483717" r:id="rId14"/>
    <p:sldLayoutId id="2147483718" r:id="rId15"/>
    <p:sldLayoutId id="214748371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F01742-BD86-472D-B3EB-9302973C5F40}"/>
              </a:ext>
            </a:extLst>
          </p:cNvPr>
          <p:cNvSpPr>
            <a:spLocks noGrp="1"/>
          </p:cNvSpPr>
          <p:nvPr>
            <p:ph type="ctrTitle"/>
          </p:nvPr>
        </p:nvSpPr>
        <p:spPr/>
        <p:txBody>
          <a:bodyPr/>
          <a:lstStyle/>
          <a:p>
            <a:r>
              <a:rPr lang="en-GB" dirty="0"/>
              <a:t>SRE in Year 3</a:t>
            </a:r>
          </a:p>
        </p:txBody>
      </p:sp>
      <p:sp>
        <p:nvSpPr>
          <p:cNvPr id="3" name="Subtitle 2">
            <a:extLst>
              <a:ext uri="{FF2B5EF4-FFF2-40B4-BE49-F238E27FC236}">
                <a16:creationId xmlns:a16="http://schemas.microsoft.com/office/drawing/2014/main" id="{CE2633CE-A11A-4C64-ADA4-0AEB55BEF2DC}"/>
              </a:ext>
            </a:extLst>
          </p:cNvPr>
          <p:cNvSpPr>
            <a:spLocks noGrp="1"/>
          </p:cNvSpPr>
          <p:nvPr>
            <p:ph type="subTitle" idx="1"/>
          </p:nvPr>
        </p:nvSpPr>
        <p:spPr/>
        <p:txBody>
          <a:bodyPr/>
          <a:lstStyle/>
          <a:p>
            <a:r>
              <a:rPr lang="en-GB" dirty="0"/>
              <a:t>Parkside Primary School</a:t>
            </a:r>
          </a:p>
        </p:txBody>
      </p:sp>
      <p:pic>
        <p:nvPicPr>
          <p:cNvPr id="4" name="Picture 3">
            <a:extLst>
              <a:ext uri="{FF2B5EF4-FFF2-40B4-BE49-F238E27FC236}">
                <a16:creationId xmlns:a16="http://schemas.microsoft.com/office/drawing/2014/main" id="{A5DB8D28-8663-4815-8AE0-E3F5342DF592}"/>
              </a:ext>
            </a:extLst>
          </p:cNvPr>
          <p:cNvPicPr>
            <a:picLocks noChangeAspect="1"/>
          </p:cNvPicPr>
          <p:nvPr/>
        </p:nvPicPr>
        <p:blipFill>
          <a:blip r:embed="rId2"/>
          <a:stretch>
            <a:fillRect/>
          </a:stretch>
        </p:blipFill>
        <p:spPr>
          <a:xfrm>
            <a:off x="771525" y="3690407"/>
            <a:ext cx="3333750" cy="2914650"/>
          </a:xfrm>
          <a:prstGeom prst="rect">
            <a:avLst/>
          </a:prstGeom>
        </p:spPr>
      </p:pic>
    </p:spTree>
    <p:extLst>
      <p:ext uri="{BB962C8B-B14F-4D97-AF65-F5344CB8AC3E}">
        <p14:creationId xmlns:p14="http://schemas.microsoft.com/office/powerpoint/2010/main" val="2729808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4082F11-EC0B-4AD1-B226-FC1D00F51C66}"/>
              </a:ext>
            </a:extLst>
          </p:cNvPr>
          <p:cNvSpPr txBox="1"/>
          <p:nvPr/>
        </p:nvSpPr>
        <p:spPr>
          <a:xfrm>
            <a:off x="4407016" y="174072"/>
            <a:ext cx="3238151" cy="646331"/>
          </a:xfrm>
          <a:prstGeom prst="rect">
            <a:avLst/>
          </a:prstGeom>
          <a:noFill/>
        </p:spPr>
        <p:txBody>
          <a:bodyPr wrap="square" rtlCol="0">
            <a:spAutoFit/>
          </a:bodyPr>
          <a:lstStyle/>
          <a:p>
            <a:pPr algn="ctr"/>
            <a:r>
              <a:rPr lang="en-GB" u="sng" dirty="0"/>
              <a:t>Progression of SRE at Parkside Primary School</a:t>
            </a:r>
          </a:p>
        </p:txBody>
      </p:sp>
      <p:pic>
        <p:nvPicPr>
          <p:cNvPr id="2" name="Picture 1">
            <a:extLst>
              <a:ext uri="{FF2B5EF4-FFF2-40B4-BE49-F238E27FC236}">
                <a16:creationId xmlns:a16="http://schemas.microsoft.com/office/drawing/2014/main" id="{2C3DB75F-4370-4EED-87A9-64C4947C5403}"/>
              </a:ext>
            </a:extLst>
          </p:cNvPr>
          <p:cNvPicPr>
            <a:picLocks noChangeAspect="1"/>
          </p:cNvPicPr>
          <p:nvPr/>
        </p:nvPicPr>
        <p:blipFill>
          <a:blip r:embed="rId2"/>
          <a:stretch>
            <a:fillRect/>
          </a:stretch>
        </p:blipFill>
        <p:spPr>
          <a:xfrm>
            <a:off x="672839" y="1466735"/>
            <a:ext cx="9963078" cy="4888104"/>
          </a:xfrm>
          <a:prstGeom prst="rect">
            <a:avLst/>
          </a:prstGeom>
        </p:spPr>
      </p:pic>
    </p:spTree>
    <p:extLst>
      <p:ext uri="{BB962C8B-B14F-4D97-AF65-F5344CB8AC3E}">
        <p14:creationId xmlns:p14="http://schemas.microsoft.com/office/powerpoint/2010/main" val="1524235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2CB25-83B4-49DD-AD66-096F59F7478C}"/>
              </a:ext>
            </a:extLst>
          </p:cNvPr>
          <p:cNvSpPr>
            <a:spLocks noGrp="1"/>
          </p:cNvSpPr>
          <p:nvPr>
            <p:ph type="title"/>
          </p:nvPr>
        </p:nvSpPr>
        <p:spPr/>
        <p:txBody>
          <a:bodyPr>
            <a:normAutofit fontScale="90000"/>
          </a:bodyPr>
          <a:lstStyle/>
          <a:p>
            <a:r>
              <a:rPr lang="en-GB" dirty="0"/>
              <a:t>Lesson one – changing me</a:t>
            </a:r>
            <a:br>
              <a:rPr lang="en-GB" dirty="0"/>
            </a:br>
            <a:r>
              <a:rPr lang="en-GB" sz="1800" dirty="0"/>
              <a:t>to understand that in animals and humans lots of changes happen between birth and growing up, and that usually it is the female who has the baby 	</a:t>
            </a:r>
            <a:br>
              <a:rPr lang="en-GB" sz="1800" dirty="0"/>
            </a:br>
            <a:r>
              <a:rPr lang="en-GB" sz="1800" dirty="0"/>
              <a:t>to express how I feel when I see babies or baby animals 	</a:t>
            </a:r>
            <a:br>
              <a:rPr lang="en-GB" sz="1800" dirty="0"/>
            </a:br>
            <a:br>
              <a:rPr lang="en-GB" sz="1800" dirty="0"/>
            </a:br>
            <a:endParaRPr lang="en-GB" sz="1800" dirty="0"/>
          </a:p>
        </p:txBody>
      </p:sp>
      <p:sp>
        <p:nvSpPr>
          <p:cNvPr id="3" name="Content Placeholder 2">
            <a:extLst>
              <a:ext uri="{FF2B5EF4-FFF2-40B4-BE49-F238E27FC236}">
                <a16:creationId xmlns:a16="http://schemas.microsoft.com/office/drawing/2014/main" id="{EAB1BEC3-DCF3-436B-8856-8B8DE4E22FDA}"/>
              </a:ext>
            </a:extLst>
          </p:cNvPr>
          <p:cNvSpPr>
            <a:spLocks noGrp="1"/>
          </p:cNvSpPr>
          <p:nvPr>
            <p:ph idx="1"/>
          </p:nvPr>
        </p:nvSpPr>
        <p:spPr/>
        <p:txBody>
          <a:bodyPr/>
          <a:lstStyle/>
          <a:p>
            <a:pPr marL="0" indent="0">
              <a:buNone/>
            </a:pPr>
            <a:r>
              <a:rPr lang="en-GB" dirty="0"/>
              <a:t>Vocabulary</a:t>
            </a:r>
          </a:p>
          <a:p>
            <a:r>
              <a:rPr lang="en-GB" dirty="0"/>
              <a:t>Changes </a:t>
            </a:r>
          </a:p>
          <a:p>
            <a:r>
              <a:rPr lang="en-GB" dirty="0"/>
              <a:t>Birth </a:t>
            </a:r>
          </a:p>
          <a:p>
            <a:r>
              <a:rPr lang="en-GB" dirty="0"/>
              <a:t>Animals </a:t>
            </a:r>
          </a:p>
          <a:p>
            <a:r>
              <a:rPr lang="en-GB" dirty="0"/>
              <a:t>Babies </a:t>
            </a:r>
          </a:p>
          <a:p>
            <a:r>
              <a:rPr lang="en-GB" dirty="0"/>
              <a:t>Mother </a:t>
            </a:r>
          </a:p>
          <a:p>
            <a:r>
              <a:rPr lang="en-GB" dirty="0"/>
              <a:t>Growing up 	</a:t>
            </a:r>
          </a:p>
          <a:p>
            <a:endParaRPr lang="en-GB" dirty="0"/>
          </a:p>
        </p:txBody>
      </p:sp>
      <p:pic>
        <p:nvPicPr>
          <p:cNvPr id="1026" name="Picture 2">
            <a:extLst>
              <a:ext uri="{FF2B5EF4-FFF2-40B4-BE49-F238E27FC236}">
                <a16:creationId xmlns:a16="http://schemas.microsoft.com/office/drawing/2014/main" id="{71B2F31A-1215-4117-8D96-AB74ECA972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85307" y="1825585"/>
            <a:ext cx="3429000" cy="487680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 name="Picture 3">
            <a:extLst>
              <a:ext uri="{FF2B5EF4-FFF2-40B4-BE49-F238E27FC236}">
                <a16:creationId xmlns:a16="http://schemas.microsoft.com/office/drawing/2014/main" id="{F43D6B13-29D9-4EF8-9594-906608CA8E78}"/>
              </a:ext>
            </a:extLst>
          </p:cNvPr>
          <p:cNvPicPr>
            <a:picLocks noChangeAspect="1"/>
          </p:cNvPicPr>
          <p:nvPr/>
        </p:nvPicPr>
        <p:blipFill>
          <a:blip r:embed="rId3"/>
          <a:stretch>
            <a:fillRect/>
          </a:stretch>
        </p:blipFill>
        <p:spPr>
          <a:xfrm>
            <a:off x="3218489" y="4100975"/>
            <a:ext cx="2956533" cy="2065317"/>
          </a:xfrm>
          <a:prstGeom prst="rect">
            <a:avLst/>
          </a:prstGeom>
        </p:spPr>
      </p:pic>
    </p:spTree>
    <p:extLst>
      <p:ext uri="{BB962C8B-B14F-4D97-AF65-F5344CB8AC3E}">
        <p14:creationId xmlns:p14="http://schemas.microsoft.com/office/powerpoint/2010/main" val="7510903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76CE4-8F41-4B0D-BC8A-874DE5357EA0}"/>
              </a:ext>
            </a:extLst>
          </p:cNvPr>
          <p:cNvSpPr>
            <a:spLocks noGrp="1"/>
          </p:cNvSpPr>
          <p:nvPr>
            <p:ph type="title"/>
          </p:nvPr>
        </p:nvSpPr>
        <p:spPr/>
        <p:txBody>
          <a:bodyPr>
            <a:normAutofit fontScale="90000"/>
          </a:bodyPr>
          <a:lstStyle/>
          <a:p>
            <a:r>
              <a:rPr lang="en-GB" dirty="0"/>
              <a:t>Lesson two – changing me</a:t>
            </a:r>
            <a:br>
              <a:rPr lang="en-GB" dirty="0"/>
            </a:br>
            <a:r>
              <a:rPr lang="en-GB" sz="1800" dirty="0"/>
              <a:t>to understand how babies grow and develop in the mother’s uterus and understand what a baby needs to live and grow 	</a:t>
            </a:r>
            <a:br>
              <a:rPr lang="en-GB" sz="1800" dirty="0"/>
            </a:br>
            <a:r>
              <a:rPr lang="en-GB" sz="1800" dirty="0"/>
              <a:t>to express how I might feel if I had a new baby in my family 	</a:t>
            </a:r>
            <a:br>
              <a:rPr lang="en-GB" sz="1800" dirty="0"/>
            </a:br>
            <a:br>
              <a:rPr lang="en-GB" sz="1800" dirty="0"/>
            </a:br>
            <a:endParaRPr lang="en-GB" sz="1800" dirty="0"/>
          </a:p>
        </p:txBody>
      </p:sp>
      <p:sp>
        <p:nvSpPr>
          <p:cNvPr id="3" name="Content Placeholder 2">
            <a:extLst>
              <a:ext uri="{FF2B5EF4-FFF2-40B4-BE49-F238E27FC236}">
                <a16:creationId xmlns:a16="http://schemas.microsoft.com/office/drawing/2014/main" id="{4243D169-9595-45B3-98EA-764619623822}"/>
              </a:ext>
            </a:extLst>
          </p:cNvPr>
          <p:cNvSpPr>
            <a:spLocks noGrp="1"/>
          </p:cNvSpPr>
          <p:nvPr>
            <p:ph idx="1"/>
          </p:nvPr>
        </p:nvSpPr>
        <p:spPr/>
        <p:txBody>
          <a:bodyPr>
            <a:normAutofit lnSpcReduction="10000"/>
          </a:bodyPr>
          <a:lstStyle/>
          <a:p>
            <a:pPr marL="0" indent="0">
              <a:buNone/>
            </a:pPr>
            <a:r>
              <a:rPr lang="en-GB" b="1" dirty="0"/>
              <a:t>Vocabulary </a:t>
            </a:r>
            <a:endParaRPr lang="en-GB" dirty="0"/>
          </a:p>
          <a:p>
            <a:r>
              <a:rPr lang="en-GB" dirty="0"/>
              <a:t>Baby </a:t>
            </a:r>
          </a:p>
          <a:p>
            <a:r>
              <a:rPr lang="en-GB" dirty="0"/>
              <a:t>Grow  </a:t>
            </a:r>
          </a:p>
          <a:p>
            <a:r>
              <a:rPr lang="en-GB" dirty="0"/>
              <a:t>uterus</a:t>
            </a:r>
          </a:p>
          <a:p>
            <a:r>
              <a:rPr lang="en-GB" dirty="0"/>
              <a:t>Womb </a:t>
            </a:r>
          </a:p>
          <a:p>
            <a:r>
              <a:rPr lang="en-GB" dirty="0"/>
              <a:t>Nutrients </a:t>
            </a:r>
          </a:p>
          <a:p>
            <a:r>
              <a:rPr lang="en-GB" dirty="0"/>
              <a:t>Survive </a:t>
            </a:r>
          </a:p>
          <a:p>
            <a:r>
              <a:rPr lang="en-GB" dirty="0"/>
              <a:t>Love </a:t>
            </a:r>
          </a:p>
          <a:p>
            <a:r>
              <a:rPr lang="en-GB" dirty="0"/>
              <a:t>Affection </a:t>
            </a:r>
          </a:p>
          <a:p>
            <a:r>
              <a:rPr lang="en-GB" dirty="0"/>
              <a:t>Care 	</a:t>
            </a:r>
          </a:p>
          <a:p>
            <a:endParaRPr lang="en-GB" dirty="0"/>
          </a:p>
        </p:txBody>
      </p:sp>
      <p:pic>
        <p:nvPicPr>
          <p:cNvPr id="4" name="Picture 3">
            <a:extLst>
              <a:ext uri="{FF2B5EF4-FFF2-40B4-BE49-F238E27FC236}">
                <a16:creationId xmlns:a16="http://schemas.microsoft.com/office/drawing/2014/main" id="{EB88FE75-5CD7-45E9-8614-77140D24A53B}"/>
              </a:ext>
            </a:extLst>
          </p:cNvPr>
          <p:cNvPicPr>
            <a:picLocks noChangeAspect="1"/>
          </p:cNvPicPr>
          <p:nvPr/>
        </p:nvPicPr>
        <p:blipFill>
          <a:blip r:embed="rId2"/>
          <a:stretch>
            <a:fillRect/>
          </a:stretch>
        </p:blipFill>
        <p:spPr>
          <a:xfrm>
            <a:off x="3334230" y="3021316"/>
            <a:ext cx="3171022" cy="2099694"/>
          </a:xfrm>
          <a:prstGeom prst="rect">
            <a:avLst/>
          </a:prstGeom>
        </p:spPr>
      </p:pic>
      <p:pic>
        <p:nvPicPr>
          <p:cNvPr id="5" name="Picture 4">
            <a:extLst>
              <a:ext uri="{FF2B5EF4-FFF2-40B4-BE49-F238E27FC236}">
                <a16:creationId xmlns:a16="http://schemas.microsoft.com/office/drawing/2014/main" id="{EDF84F9D-CC88-4E31-8301-7072E66E4830}"/>
              </a:ext>
            </a:extLst>
          </p:cNvPr>
          <p:cNvPicPr>
            <a:picLocks noChangeAspect="1"/>
          </p:cNvPicPr>
          <p:nvPr/>
        </p:nvPicPr>
        <p:blipFill>
          <a:blip r:embed="rId3"/>
          <a:stretch>
            <a:fillRect/>
          </a:stretch>
        </p:blipFill>
        <p:spPr>
          <a:xfrm>
            <a:off x="7272260" y="2319696"/>
            <a:ext cx="2503918" cy="1321101"/>
          </a:xfrm>
          <a:prstGeom prst="rect">
            <a:avLst/>
          </a:prstGeom>
        </p:spPr>
      </p:pic>
      <p:pic>
        <p:nvPicPr>
          <p:cNvPr id="6" name="Picture 5">
            <a:extLst>
              <a:ext uri="{FF2B5EF4-FFF2-40B4-BE49-F238E27FC236}">
                <a16:creationId xmlns:a16="http://schemas.microsoft.com/office/drawing/2014/main" id="{1D06B9DE-DEB0-4759-B6A0-FF820880C6BC}"/>
              </a:ext>
            </a:extLst>
          </p:cNvPr>
          <p:cNvPicPr>
            <a:picLocks noChangeAspect="1"/>
          </p:cNvPicPr>
          <p:nvPr/>
        </p:nvPicPr>
        <p:blipFill>
          <a:blip r:embed="rId4"/>
          <a:stretch>
            <a:fillRect/>
          </a:stretch>
        </p:blipFill>
        <p:spPr>
          <a:xfrm>
            <a:off x="7436879" y="4551745"/>
            <a:ext cx="2339299" cy="1234246"/>
          </a:xfrm>
          <a:prstGeom prst="rect">
            <a:avLst/>
          </a:prstGeom>
        </p:spPr>
      </p:pic>
    </p:spTree>
    <p:extLst>
      <p:ext uri="{BB962C8B-B14F-4D97-AF65-F5344CB8AC3E}">
        <p14:creationId xmlns:p14="http://schemas.microsoft.com/office/powerpoint/2010/main" val="1815552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81032B-615E-4EC6-9D37-54C840777D86}"/>
              </a:ext>
            </a:extLst>
          </p:cNvPr>
          <p:cNvSpPr>
            <a:spLocks noGrp="1"/>
          </p:cNvSpPr>
          <p:nvPr>
            <p:ph type="title"/>
          </p:nvPr>
        </p:nvSpPr>
        <p:spPr/>
        <p:txBody>
          <a:bodyPr>
            <a:normAutofit fontScale="90000"/>
          </a:bodyPr>
          <a:lstStyle/>
          <a:p>
            <a:r>
              <a:rPr lang="en-GB" dirty="0"/>
              <a:t>Lesson three – changing me</a:t>
            </a:r>
            <a:br>
              <a:rPr lang="en-GB" dirty="0"/>
            </a:br>
            <a:r>
              <a:rPr lang="en-GB" sz="1800" dirty="0"/>
              <a:t>to understand that boys’ and girls’ bodies need to change so that when they grow up 	</a:t>
            </a:r>
            <a:br>
              <a:rPr lang="en-GB" sz="1800" dirty="0"/>
            </a:br>
            <a:r>
              <a:rPr lang="en-GB" sz="1800" dirty="0"/>
              <a:t>to recognise how I feel about these changes happening to me and know how to cope with those feelings 	</a:t>
            </a:r>
            <a:br>
              <a:rPr lang="en-GB" sz="1800" dirty="0"/>
            </a:br>
            <a:endParaRPr lang="en-GB" sz="1800" dirty="0"/>
          </a:p>
        </p:txBody>
      </p:sp>
      <p:sp>
        <p:nvSpPr>
          <p:cNvPr id="3" name="Content Placeholder 2">
            <a:extLst>
              <a:ext uri="{FF2B5EF4-FFF2-40B4-BE49-F238E27FC236}">
                <a16:creationId xmlns:a16="http://schemas.microsoft.com/office/drawing/2014/main" id="{6FF6C56E-F1A0-4CED-B70E-08154F89ACA6}"/>
              </a:ext>
            </a:extLst>
          </p:cNvPr>
          <p:cNvSpPr>
            <a:spLocks noGrp="1"/>
          </p:cNvSpPr>
          <p:nvPr>
            <p:ph idx="1"/>
          </p:nvPr>
        </p:nvSpPr>
        <p:spPr/>
        <p:txBody>
          <a:bodyPr/>
          <a:lstStyle/>
          <a:p>
            <a:pPr marL="0" indent="0">
              <a:buNone/>
            </a:pPr>
            <a:r>
              <a:rPr lang="en-GB" b="1" dirty="0"/>
              <a:t>Vocabulary </a:t>
            </a:r>
            <a:endParaRPr lang="en-GB" dirty="0"/>
          </a:p>
          <a:p>
            <a:r>
              <a:rPr lang="en-GB" dirty="0"/>
              <a:t>Change </a:t>
            </a:r>
          </a:p>
          <a:p>
            <a:r>
              <a:rPr lang="en-GB" dirty="0"/>
              <a:t>Puberty </a:t>
            </a:r>
          </a:p>
          <a:p>
            <a:r>
              <a:rPr lang="en-GB" dirty="0"/>
              <a:t>Control 	</a:t>
            </a:r>
          </a:p>
          <a:p>
            <a:endParaRPr lang="en-GB" dirty="0"/>
          </a:p>
        </p:txBody>
      </p:sp>
      <p:grpSp>
        <p:nvGrpSpPr>
          <p:cNvPr id="9" name="Group 8">
            <a:extLst>
              <a:ext uri="{FF2B5EF4-FFF2-40B4-BE49-F238E27FC236}">
                <a16:creationId xmlns:a16="http://schemas.microsoft.com/office/drawing/2014/main" id="{C3939FC1-B5CD-43F7-9230-A856E5596207}"/>
              </a:ext>
            </a:extLst>
          </p:cNvPr>
          <p:cNvGrpSpPr/>
          <p:nvPr/>
        </p:nvGrpSpPr>
        <p:grpSpPr>
          <a:xfrm>
            <a:off x="3499007" y="1930400"/>
            <a:ext cx="3457575" cy="4495800"/>
            <a:chOff x="3847923" y="1930400"/>
            <a:chExt cx="3457575" cy="4495800"/>
          </a:xfrm>
        </p:grpSpPr>
        <p:pic>
          <p:nvPicPr>
            <p:cNvPr id="4" name="Picture 3">
              <a:extLst>
                <a:ext uri="{FF2B5EF4-FFF2-40B4-BE49-F238E27FC236}">
                  <a16:creationId xmlns:a16="http://schemas.microsoft.com/office/drawing/2014/main" id="{1AE24400-7879-4396-9388-5952F8C985B0}"/>
                </a:ext>
              </a:extLst>
            </p:cNvPr>
            <p:cNvPicPr>
              <a:picLocks noChangeAspect="1"/>
            </p:cNvPicPr>
            <p:nvPr/>
          </p:nvPicPr>
          <p:blipFill>
            <a:blip r:embed="rId2"/>
            <a:stretch>
              <a:fillRect/>
            </a:stretch>
          </p:blipFill>
          <p:spPr>
            <a:xfrm>
              <a:off x="3847923" y="1930400"/>
              <a:ext cx="3457575" cy="4495800"/>
            </a:xfrm>
            <a:prstGeom prst="rect">
              <a:avLst/>
            </a:prstGeom>
          </p:spPr>
        </p:pic>
        <p:sp>
          <p:nvSpPr>
            <p:cNvPr id="5" name="TextBox 4">
              <a:extLst>
                <a:ext uri="{FF2B5EF4-FFF2-40B4-BE49-F238E27FC236}">
                  <a16:creationId xmlns:a16="http://schemas.microsoft.com/office/drawing/2014/main" id="{DBF7C021-3F5E-432E-968C-0A3F74F7DFC3}"/>
                </a:ext>
              </a:extLst>
            </p:cNvPr>
            <p:cNvSpPr txBox="1"/>
            <p:nvPr/>
          </p:nvSpPr>
          <p:spPr>
            <a:xfrm>
              <a:off x="6364431" y="5938408"/>
              <a:ext cx="831273" cy="215444"/>
            </a:xfrm>
            <a:prstGeom prst="rect">
              <a:avLst/>
            </a:prstGeom>
            <a:solidFill>
              <a:schemeClr val="bg1"/>
            </a:solidFill>
          </p:spPr>
          <p:txBody>
            <a:bodyPr wrap="square" rtlCol="0">
              <a:spAutoFit/>
            </a:bodyPr>
            <a:lstStyle/>
            <a:p>
              <a:endParaRPr lang="en-GB" sz="800" dirty="0"/>
            </a:p>
          </p:txBody>
        </p:sp>
        <p:sp>
          <p:nvSpPr>
            <p:cNvPr id="6" name="TextBox 5">
              <a:extLst>
                <a:ext uri="{FF2B5EF4-FFF2-40B4-BE49-F238E27FC236}">
                  <a16:creationId xmlns:a16="http://schemas.microsoft.com/office/drawing/2014/main" id="{92C29928-59F1-4550-95FF-505813960C4E}"/>
                </a:ext>
              </a:extLst>
            </p:cNvPr>
            <p:cNvSpPr txBox="1"/>
            <p:nvPr/>
          </p:nvSpPr>
          <p:spPr>
            <a:xfrm>
              <a:off x="3887931" y="5467354"/>
              <a:ext cx="831273" cy="215444"/>
            </a:xfrm>
            <a:prstGeom prst="rect">
              <a:avLst/>
            </a:prstGeom>
            <a:solidFill>
              <a:schemeClr val="bg1"/>
            </a:solidFill>
          </p:spPr>
          <p:txBody>
            <a:bodyPr wrap="square" rtlCol="0">
              <a:spAutoFit/>
            </a:bodyPr>
            <a:lstStyle/>
            <a:p>
              <a:endParaRPr lang="en-GB" sz="800" dirty="0"/>
            </a:p>
          </p:txBody>
        </p:sp>
        <p:sp>
          <p:nvSpPr>
            <p:cNvPr id="7" name="TextBox 6">
              <a:extLst>
                <a:ext uri="{FF2B5EF4-FFF2-40B4-BE49-F238E27FC236}">
                  <a16:creationId xmlns:a16="http://schemas.microsoft.com/office/drawing/2014/main" id="{E6D039B3-7DFF-4BAD-B303-3E54D44C33C5}"/>
                </a:ext>
              </a:extLst>
            </p:cNvPr>
            <p:cNvSpPr txBox="1"/>
            <p:nvPr/>
          </p:nvSpPr>
          <p:spPr>
            <a:xfrm>
              <a:off x="3887931" y="6153852"/>
              <a:ext cx="831273" cy="215444"/>
            </a:xfrm>
            <a:prstGeom prst="rect">
              <a:avLst/>
            </a:prstGeom>
            <a:solidFill>
              <a:schemeClr val="bg1"/>
            </a:solidFill>
          </p:spPr>
          <p:txBody>
            <a:bodyPr wrap="square" rtlCol="0">
              <a:spAutoFit/>
            </a:bodyPr>
            <a:lstStyle/>
            <a:p>
              <a:endParaRPr lang="en-GB" sz="800" dirty="0"/>
            </a:p>
          </p:txBody>
        </p:sp>
      </p:grpSp>
      <p:sp>
        <p:nvSpPr>
          <p:cNvPr id="11" name="TextBox 10">
            <a:extLst>
              <a:ext uri="{FF2B5EF4-FFF2-40B4-BE49-F238E27FC236}">
                <a16:creationId xmlns:a16="http://schemas.microsoft.com/office/drawing/2014/main" id="{F1B52566-3E5E-44AA-9E95-145BA5A05242}"/>
              </a:ext>
            </a:extLst>
          </p:cNvPr>
          <p:cNvSpPr txBox="1"/>
          <p:nvPr/>
        </p:nvSpPr>
        <p:spPr>
          <a:xfrm>
            <a:off x="5576710" y="6166494"/>
            <a:ext cx="831273" cy="215444"/>
          </a:xfrm>
          <a:prstGeom prst="rect">
            <a:avLst/>
          </a:prstGeom>
          <a:solidFill>
            <a:schemeClr val="bg1"/>
          </a:solidFill>
        </p:spPr>
        <p:txBody>
          <a:bodyPr wrap="square" rtlCol="0">
            <a:spAutoFit/>
          </a:bodyPr>
          <a:lstStyle/>
          <a:p>
            <a:endParaRPr lang="en-GB" sz="800" dirty="0"/>
          </a:p>
        </p:txBody>
      </p:sp>
      <p:pic>
        <p:nvPicPr>
          <p:cNvPr id="12" name="Picture 11">
            <a:extLst>
              <a:ext uri="{FF2B5EF4-FFF2-40B4-BE49-F238E27FC236}">
                <a16:creationId xmlns:a16="http://schemas.microsoft.com/office/drawing/2014/main" id="{340360C9-6FDC-4A32-A9FD-AB6A9298BC54}"/>
              </a:ext>
            </a:extLst>
          </p:cNvPr>
          <p:cNvPicPr>
            <a:picLocks noChangeAspect="1"/>
          </p:cNvPicPr>
          <p:nvPr/>
        </p:nvPicPr>
        <p:blipFill>
          <a:blip r:embed="rId3"/>
          <a:stretch>
            <a:fillRect/>
          </a:stretch>
        </p:blipFill>
        <p:spPr>
          <a:xfrm>
            <a:off x="7909061" y="1998505"/>
            <a:ext cx="3448050" cy="4724400"/>
          </a:xfrm>
          <a:prstGeom prst="rect">
            <a:avLst/>
          </a:prstGeom>
        </p:spPr>
      </p:pic>
      <p:sp>
        <p:nvSpPr>
          <p:cNvPr id="13" name="TextBox 12">
            <a:extLst>
              <a:ext uri="{FF2B5EF4-FFF2-40B4-BE49-F238E27FC236}">
                <a16:creationId xmlns:a16="http://schemas.microsoft.com/office/drawing/2014/main" id="{5D70EF5F-0B9C-43D6-AE76-CDB57C0F6D24}"/>
              </a:ext>
            </a:extLst>
          </p:cNvPr>
          <p:cNvSpPr txBox="1"/>
          <p:nvPr/>
        </p:nvSpPr>
        <p:spPr>
          <a:xfrm>
            <a:off x="9832301" y="2237117"/>
            <a:ext cx="1284273" cy="369332"/>
          </a:xfrm>
          <a:prstGeom prst="rect">
            <a:avLst/>
          </a:prstGeom>
          <a:solidFill>
            <a:schemeClr val="bg1"/>
          </a:solidFill>
        </p:spPr>
        <p:txBody>
          <a:bodyPr wrap="square" rtlCol="0">
            <a:spAutoFit/>
          </a:bodyPr>
          <a:lstStyle/>
          <a:p>
            <a:endParaRPr lang="en-GB" dirty="0"/>
          </a:p>
        </p:txBody>
      </p:sp>
      <p:sp>
        <p:nvSpPr>
          <p:cNvPr id="14" name="TextBox 13">
            <a:extLst>
              <a:ext uri="{FF2B5EF4-FFF2-40B4-BE49-F238E27FC236}">
                <a16:creationId xmlns:a16="http://schemas.microsoft.com/office/drawing/2014/main" id="{8BEACA66-3EFB-4A56-8B3F-D0CD5BBFE2BF}"/>
              </a:ext>
            </a:extLst>
          </p:cNvPr>
          <p:cNvSpPr txBox="1"/>
          <p:nvPr/>
        </p:nvSpPr>
        <p:spPr>
          <a:xfrm>
            <a:off x="9760414" y="5390410"/>
            <a:ext cx="1284273" cy="369332"/>
          </a:xfrm>
          <a:prstGeom prst="rect">
            <a:avLst/>
          </a:prstGeom>
          <a:solidFill>
            <a:schemeClr val="bg1"/>
          </a:solidFill>
        </p:spPr>
        <p:txBody>
          <a:bodyPr wrap="square" rtlCol="0">
            <a:spAutoFit/>
          </a:bodyPr>
          <a:lstStyle/>
          <a:p>
            <a:endParaRPr lang="en-GB" dirty="0"/>
          </a:p>
        </p:txBody>
      </p:sp>
      <p:sp>
        <p:nvSpPr>
          <p:cNvPr id="15" name="TextBox 14">
            <a:extLst>
              <a:ext uri="{FF2B5EF4-FFF2-40B4-BE49-F238E27FC236}">
                <a16:creationId xmlns:a16="http://schemas.microsoft.com/office/drawing/2014/main" id="{5181AF06-A6C2-497A-B8F9-913D37532FB0}"/>
              </a:ext>
            </a:extLst>
          </p:cNvPr>
          <p:cNvSpPr txBox="1"/>
          <p:nvPr/>
        </p:nvSpPr>
        <p:spPr>
          <a:xfrm>
            <a:off x="8232935" y="5313466"/>
            <a:ext cx="1284273" cy="369332"/>
          </a:xfrm>
          <a:prstGeom prst="rect">
            <a:avLst/>
          </a:prstGeom>
          <a:solidFill>
            <a:schemeClr val="bg1"/>
          </a:solidFill>
        </p:spPr>
        <p:txBody>
          <a:bodyPr wrap="square" rtlCol="0">
            <a:spAutoFit/>
          </a:bodyPr>
          <a:lstStyle/>
          <a:p>
            <a:endParaRPr lang="en-GB" dirty="0"/>
          </a:p>
        </p:txBody>
      </p:sp>
    </p:spTree>
    <p:extLst>
      <p:ext uri="{BB962C8B-B14F-4D97-AF65-F5344CB8AC3E}">
        <p14:creationId xmlns:p14="http://schemas.microsoft.com/office/powerpoint/2010/main" val="5339059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384536-C11F-4FC9-92E9-6539AE27EDBF}"/>
              </a:ext>
            </a:extLst>
          </p:cNvPr>
          <p:cNvSpPr>
            <a:spLocks noGrp="1"/>
          </p:cNvSpPr>
          <p:nvPr>
            <p:ph type="title"/>
          </p:nvPr>
        </p:nvSpPr>
        <p:spPr/>
        <p:txBody>
          <a:bodyPr>
            <a:normAutofit fontScale="90000"/>
          </a:bodyPr>
          <a:lstStyle/>
          <a:p>
            <a:r>
              <a:rPr lang="en-GB" dirty="0"/>
              <a:t>Lesson four – changing me</a:t>
            </a:r>
            <a:br>
              <a:rPr lang="en-GB" dirty="0"/>
            </a:br>
            <a:r>
              <a:rPr lang="en-GB" sz="1800" dirty="0"/>
              <a:t>to start to recognise stereotypical ideas I might have about parenting and family roles 	</a:t>
            </a:r>
            <a:br>
              <a:rPr lang="en-GB" sz="1800" dirty="0"/>
            </a:br>
            <a:r>
              <a:rPr lang="en-GB" sz="1800" dirty="0"/>
              <a:t>to express how I feel when my ideas are challenged and be willing to change my ideas sometimes 	</a:t>
            </a:r>
            <a:br>
              <a:rPr lang="en-GB" sz="1800" dirty="0"/>
            </a:br>
            <a:br>
              <a:rPr lang="en-GB" sz="1800" dirty="0"/>
            </a:br>
            <a:endParaRPr lang="en-GB" sz="1800" dirty="0"/>
          </a:p>
        </p:txBody>
      </p:sp>
      <p:sp>
        <p:nvSpPr>
          <p:cNvPr id="3" name="Content Placeholder 2">
            <a:extLst>
              <a:ext uri="{FF2B5EF4-FFF2-40B4-BE49-F238E27FC236}">
                <a16:creationId xmlns:a16="http://schemas.microsoft.com/office/drawing/2014/main" id="{9AA01092-29A1-4C76-A764-55E76C165A5C}"/>
              </a:ext>
            </a:extLst>
          </p:cNvPr>
          <p:cNvSpPr>
            <a:spLocks noGrp="1"/>
          </p:cNvSpPr>
          <p:nvPr>
            <p:ph idx="1"/>
          </p:nvPr>
        </p:nvSpPr>
        <p:spPr/>
        <p:txBody>
          <a:bodyPr/>
          <a:lstStyle/>
          <a:p>
            <a:pPr marL="0" indent="0">
              <a:buNone/>
            </a:pPr>
            <a:r>
              <a:rPr lang="en-GB" b="1" dirty="0"/>
              <a:t>Vocabulary </a:t>
            </a:r>
            <a:endParaRPr lang="en-GB" dirty="0"/>
          </a:p>
          <a:p>
            <a:r>
              <a:rPr lang="en-GB" dirty="0"/>
              <a:t>Stereotypes </a:t>
            </a:r>
          </a:p>
          <a:p>
            <a:r>
              <a:rPr lang="en-GB" dirty="0"/>
              <a:t>Task </a:t>
            </a:r>
          </a:p>
          <a:p>
            <a:r>
              <a:rPr lang="en-GB" dirty="0"/>
              <a:t>Roles </a:t>
            </a:r>
          </a:p>
          <a:p>
            <a:r>
              <a:rPr lang="en-GB" dirty="0"/>
              <a:t>Challenge 	</a:t>
            </a:r>
          </a:p>
          <a:p>
            <a:endParaRPr lang="en-GB" dirty="0"/>
          </a:p>
        </p:txBody>
      </p:sp>
      <p:pic>
        <p:nvPicPr>
          <p:cNvPr id="4" name="Picture 3">
            <a:extLst>
              <a:ext uri="{FF2B5EF4-FFF2-40B4-BE49-F238E27FC236}">
                <a16:creationId xmlns:a16="http://schemas.microsoft.com/office/drawing/2014/main" id="{F5A5782D-DD29-4F50-B050-ED3C1B1DE85A}"/>
              </a:ext>
            </a:extLst>
          </p:cNvPr>
          <p:cNvPicPr>
            <a:picLocks noChangeAspect="1"/>
          </p:cNvPicPr>
          <p:nvPr/>
        </p:nvPicPr>
        <p:blipFill>
          <a:blip r:embed="rId2"/>
          <a:stretch>
            <a:fillRect/>
          </a:stretch>
        </p:blipFill>
        <p:spPr>
          <a:xfrm>
            <a:off x="6096000" y="1881650"/>
            <a:ext cx="3448050" cy="4438650"/>
          </a:xfrm>
          <a:prstGeom prst="rect">
            <a:avLst/>
          </a:prstGeom>
        </p:spPr>
      </p:pic>
    </p:spTree>
    <p:extLst>
      <p:ext uri="{BB962C8B-B14F-4D97-AF65-F5344CB8AC3E}">
        <p14:creationId xmlns:p14="http://schemas.microsoft.com/office/powerpoint/2010/main" val="1479768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1C352-E5B6-4EEB-B73F-D314C50CBB58}"/>
              </a:ext>
            </a:extLst>
          </p:cNvPr>
          <p:cNvSpPr>
            <a:spLocks noGrp="1"/>
          </p:cNvSpPr>
          <p:nvPr>
            <p:ph type="title"/>
          </p:nvPr>
        </p:nvSpPr>
        <p:spPr/>
        <p:txBody>
          <a:bodyPr>
            <a:normAutofit fontScale="90000"/>
          </a:bodyPr>
          <a:lstStyle/>
          <a:p>
            <a:r>
              <a:rPr lang="en-GB" dirty="0"/>
              <a:t>Lesson five – looking ahead</a:t>
            </a:r>
            <a:br>
              <a:rPr lang="en-GB" dirty="0"/>
            </a:br>
            <a:r>
              <a:rPr lang="en-GB" sz="1800" dirty="0"/>
              <a:t>to identify what I am looking forward to when I move to my next class 	</a:t>
            </a:r>
            <a:br>
              <a:rPr lang="en-GB" sz="1800" dirty="0"/>
            </a:br>
            <a:r>
              <a:rPr lang="en-GB" sz="1800" dirty="0"/>
              <a:t>to start to think about changes I will make next year and know how to go about this </a:t>
            </a:r>
            <a:r>
              <a:rPr lang="en-GB" dirty="0"/>
              <a:t>	</a:t>
            </a:r>
            <a:br>
              <a:rPr lang="en-GB" dirty="0"/>
            </a:br>
            <a:br>
              <a:rPr lang="en-GB" sz="1800" dirty="0"/>
            </a:br>
            <a:endParaRPr lang="en-GB" sz="1800" dirty="0"/>
          </a:p>
        </p:txBody>
      </p:sp>
      <p:sp>
        <p:nvSpPr>
          <p:cNvPr id="3" name="Content Placeholder 2">
            <a:extLst>
              <a:ext uri="{FF2B5EF4-FFF2-40B4-BE49-F238E27FC236}">
                <a16:creationId xmlns:a16="http://schemas.microsoft.com/office/drawing/2014/main" id="{389113B3-2C96-4DBB-ACAB-5D2EA28F9B59}"/>
              </a:ext>
            </a:extLst>
          </p:cNvPr>
          <p:cNvSpPr>
            <a:spLocks noGrp="1"/>
          </p:cNvSpPr>
          <p:nvPr>
            <p:ph idx="1"/>
          </p:nvPr>
        </p:nvSpPr>
        <p:spPr/>
        <p:txBody>
          <a:bodyPr/>
          <a:lstStyle/>
          <a:p>
            <a:pPr marL="0" indent="0">
              <a:buNone/>
            </a:pPr>
            <a:r>
              <a:rPr lang="en-GB" b="1" dirty="0"/>
              <a:t>Vocabulary </a:t>
            </a:r>
            <a:endParaRPr lang="en-GB" dirty="0"/>
          </a:p>
          <a:p>
            <a:r>
              <a:rPr lang="en-GB" dirty="0"/>
              <a:t>Change </a:t>
            </a:r>
          </a:p>
          <a:p>
            <a:r>
              <a:rPr lang="en-GB" dirty="0"/>
              <a:t>Looking forward </a:t>
            </a:r>
          </a:p>
          <a:p>
            <a:r>
              <a:rPr lang="en-GB" dirty="0"/>
              <a:t>Excited </a:t>
            </a:r>
          </a:p>
          <a:p>
            <a:r>
              <a:rPr lang="en-GB" dirty="0"/>
              <a:t>Nervous </a:t>
            </a:r>
          </a:p>
          <a:p>
            <a:r>
              <a:rPr lang="en-GB" dirty="0"/>
              <a:t>Anxious </a:t>
            </a:r>
          </a:p>
          <a:p>
            <a:r>
              <a:rPr lang="en-GB" dirty="0"/>
              <a:t>Happy 	</a:t>
            </a:r>
          </a:p>
          <a:p>
            <a:endParaRPr lang="en-GB" dirty="0"/>
          </a:p>
        </p:txBody>
      </p:sp>
      <p:pic>
        <p:nvPicPr>
          <p:cNvPr id="4" name="Picture 3">
            <a:extLst>
              <a:ext uri="{FF2B5EF4-FFF2-40B4-BE49-F238E27FC236}">
                <a16:creationId xmlns:a16="http://schemas.microsoft.com/office/drawing/2014/main" id="{D44AA928-14AC-4F23-B81A-AE7FFC52A6F4}"/>
              </a:ext>
            </a:extLst>
          </p:cNvPr>
          <p:cNvPicPr>
            <a:picLocks noChangeAspect="1"/>
          </p:cNvPicPr>
          <p:nvPr/>
        </p:nvPicPr>
        <p:blipFill>
          <a:blip r:embed="rId2"/>
          <a:stretch>
            <a:fillRect/>
          </a:stretch>
        </p:blipFill>
        <p:spPr>
          <a:xfrm>
            <a:off x="7301272" y="1930400"/>
            <a:ext cx="3733800" cy="4876800"/>
          </a:xfrm>
          <a:prstGeom prst="rect">
            <a:avLst/>
          </a:prstGeom>
        </p:spPr>
      </p:pic>
    </p:spTree>
    <p:extLst>
      <p:ext uri="{BB962C8B-B14F-4D97-AF65-F5344CB8AC3E}">
        <p14:creationId xmlns:p14="http://schemas.microsoft.com/office/powerpoint/2010/main" val="19431125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49F68A4-82AA-4A66-84CE-5277FC7781F1}"/>
              </a:ext>
            </a:extLst>
          </p:cNvPr>
          <p:cNvPicPr>
            <a:picLocks noChangeAspect="1"/>
          </p:cNvPicPr>
          <p:nvPr/>
        </p:nvPicPr>
        <p:blipFill>
          <a:blip r:embed="rId2"/>
          <a:stretch>
            <a:fillRect/>
          </a:stretch>
        </p:blipFill>
        <p:spPr>
          <a:xfrm>
            <a:off x="2075145" y="1250254"/>
            <a:ext cx="6567814" cy="4720616"/>
          </a:xfrm>
          <a:prstGeom prst="rect">
            <a:avLst/>
          </a:prstGeom>
        </p:spPr>
      </p:pic>
    </p:spTree>
    <p:extLst>
      <p:ext uri="{BB962C8B-B14F-4D97-AF65-F5344CB8AC3E}">
        <p14:creationId xmlns:p14="http://schemas.microsoft.com/office/powerpoint/2010/main" val="211396954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156</TotalTime>
  <Words>74</Words>
  <Application>Microsoft Office PowerPoint</Application>
  <PresentationFormat>Widescreen</PresentationFormat>
  <Paragraphs>41</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Trebuchet MS</vt:lpstr>
      <vt:lpstr>Wingdings 3</vt:lpstr>
      <vt:lpstr>Facet</vt:lpstr>
      <vt:lpstr>SRE in Year 3</vt:lpstr>
      <vt:lpstr>PowerPoint Presentation</vt:lpstr>
      <vt:lpstr>Lesson one – changing me to understand that in animals and humans lots of changes happen between birth and growing up, and that usually it is the female who has the baby   to express how I feel when I see babies or baby animals    </vt:lpstr>
      <vt:lpstr>Lesson two – changing me to understand how babies grow and develop in the mother’s uterus and understand what a baby needs to live and grow   to express how I might feel if I had a new baby in my family    </vt:lpstr>
      <vt:lpstr>Lesson three – changing me to understand that boys’ and girls’ bodies need to change so that when they grow up   to recognise how I feel about these changes happening to me and know how to cope with those feelings   </vt:lpstr>
      <vt:lpstr>Lesson four – changing me to start to recognise stereotypical ideas I might have about parenting and family roles   to express how I feel when my ideas are challenged and be willing to change my ideas sometimes    </vt:lpstr>
      <vt:lpstr>Lesson five – looking ahead to identify what I am looking forward to when I move to my next class   to start to think about changes I will make next year and know how to go about this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RSE in Year 3</dc:title>
  <dc:creator>sdawson</dc:creator>
  <cp:lastModifiedBy>sdawson</cp:lastModifiedBy>
  <cp:revision>18</cp:revision>
  <cp:lastPrinted>2022-06-13T13:54:17Z</cp:lastPrinted>
  <dcterms:created xsi:type="dcterms:W3CDTF">2022-06-13T13:19:02Z</dcterms:created>
  <dcterms:modified xsi:type="dcterms:W3CDTF">2022-06-17T13:24:57Z</dcterms:modified>
</cp:coreProperties>
</file>