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3"/>
  </p:notesMasterIdLst>
  <p:sldIdLst>
    <p:sldId id="312" r:id="rId2"/>
    <p:sldId id="256" r:id="rId3"/>
    <p:sldId id="328" r:id="rId4"/>
    <p:sldId id="311" r:id="rId5"/>
    <p:sldId id="262" r:id="rId6"/>
    <p:sldId id="276" r:id="rId7"/>
    <p:sldId id="263" r:id="rId8"/>
    <p:sldId id="320" r:id="rId9"/>
    <p:sldId id="316" r:id="rId10"/>
    <p:sldId id="319"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7" r:id="rId24"/>
    <p:sldId id="278" r:id="rId25"/>
    <p:sldId id="279" r:id="rId26"/>
    <p:sldId id="280" r:id="rId27"/>
    <p:sldId id="321" r:id="rId28"/>
    <p:sldId id="315" r:id="rId29"/>
    <p:sldId id="318"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313" r:id="rId45"/>
    <p:sldId id="295" r:id="rId46"/>
    <p:sldId id="323" r:id="rId47"/>
    <p:sldId id="324" r:id="rId48"/>
    <p:sldId id="325" r:id="rId49"/>
    <p:sldId id="322" r:id="rId50"/>
    <p:sldId id="314" r:id="rId51"/>
    <p:sldId id="317" r:id="rId52"/>
    <p:sldId id="297" r:id="rId53"/>
    <p:sldId id="298" r:id="rId54"/>
    <p:sldId id="299" r:id="rId55"/>
    <p:sldId id="300" r:id="rId56"/>
    <p:sldId id="301" r:id="rId57"/>
    <p:sldId id="302" r:id="rId58"/>
    <p:sldId id="303" r:id="rId59"/>
    <p:sldId id="304" r:id="rId60"/>
    <p:sldId id="305" r:id="rId61"/>
    <p:sldId id="306" r:id="rId62"/>
    <p:sldId id="307" r:id="rId63"/>
    <p:sldId id="308" r:id="rId64"/>
    <p:sldId id="309" r:id="rId65"/>
    <p:sldId id="310" r:id="rId66"/>
    <p:sldId id="326" r:id="rId67"/>
    <p:sldId id="257" r:id="rId68"/>
    <p:sldId id="258" r:id="rId69"/>
    <p:sldId id="259" r:id="rId70"/>
    <p:sldId id="261" r:id="rId71"/>
    <p:sldId id="327" r:id="rId72"/>
  </p:sldIdLst>
  <p:sldSz cx="12192000" cy="6858000"/>
  <p:notesSz cx="6792913" cy="99250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0" autoAdjust="0"/>
    <p:restoredTop sz="94660"/>
  </p:normalViewPr>
  <p:slideViewPr>
    <p:cSldViewPr snapToGrid="0">
      <p:cViewPr varScale="1">
        <p:scale>
          <a:sx n="75" d="100"/>
          <a:sy n="75" d="100"/>
        </p:scale>
        <p:origin x="51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336" cy="496809"/>
          </a:xfrm>
          <a:prstGeom prst="rect">
            <a:avLst/>
          </a:prstGeom>
        </p:spPr>
        <p:txBody>
          <a:bodyPr vert="horz" lIns="91403" tIns="45702" rIns="91403" bIns="45702" rtlCol="0"/>
          <a:lstStyle>
            <a:lvl1pPr algn="l">
              <a:defRPr sz="1200"/>
            </a:lvl1pPr>
          </a:lstStyle>
          <a:p>
            <a:endParaRPr lang="en-GB"/>
          </a:p>
        </p:txBody>
      </p:sp>
      <p:sp>
        <p:nvSpPr>
          <p:cNvPr id="3" name="Date Placeholder 2"/>
          <p:cNvSpPr>
            <a:spLocks noGrp="1"/>
          </p:cNvSpPr>
          <p:nvPr>
            <p:ph type="dt" idx="1"/>
          </p:nvPr>
        </p:nvSpPr>
        <p:spPr>
          <a:xfrm>
            <a:off x="3846991" y="0"/>
            <a:ext cx="2944336" cy="496809"/>
          </a:xfrm>
          <a:prstGeom prst="rect">
            <a:avLst/>
          </a:prstGeom>
        </p:spPr>
        <p:txBody>
          <a:bodyPr vert="horz" lIns="91403" tIns="45702" rIns="91403" bIns="45702" rtlCol="0"/>
          <a:lstStyle>
            <a:lvl1pPr algn="r">
              <a:defRPr sz="1200"/>
            </a:lvl1pPr>
          </a:lstStyle>
          <a:p>
            <a:fld id="{1BA34977-3CAA-4EEA-9B0F-77CF22F4CDF0}" type="datetimeFigureOut">
              <a:rPr lang="en-GB" smtClean="0"/>
              <a:t>19/12/2023</a:t>
            </a:fld>
            <a:endParaRPr lang="en-GB"/>
          </a:p>
        </p:txBody>
      </p:sp>
      <p:sp>
        <p:nvSpPr>
          <p:cNvPr id="4" name="Slide Image Placeholder 3"/>
          <p:cNvSpPr>
            <a:spLocks noGrp="1" noRot="1" noChangeAspect="1"/>
          </p:cNvSpPr>
          <p:nvPr>
            <p:ph type="sldImg" idx="2"/>
          </p:nvPr>
        </p:nvSpPr>
        <p:spPr>
          <a:xfrm>
            <a:off x="419100" y="1241425"/>
            <a:ext cx="5954713" cy="3349625"/>
          </a:xfrm>
          <a:prstGeom prst="rect">
            <a:avLst/>
          </a:prstGeom>
          <a:noFill/>
          <a:ln w="12700">
            <a:solidFill>
              <a:prstClr val="black"/>
            </a:solidFill>
          </a:ln>
        </p:spPr>
        <p:txBody>
          <a:bodyPr vert="horz" lIns="91403" tIns="45702" rIns="91403" bIns="45702" rtlCol="0" anchor="ctr"/>
          <a:lstStyle/>
          <a:p>
            <a:endParaRPr lang="en-GB"/>
          </a:p>
        </p:txBody>
      </p:sp>
      <p:sp>
        <p:nvSpPr>
          <p:cNvPr id="5" name="Notes Placeholder 4"/>
          <p:cNvSpPr>
            <a:spLocks noGrp="1"/>
          </p:cNvSpPr>
          <p:nvPr>
            <p:ph type="body" sz="quarter" idx="3"/>
          </p:nvPr>
        </p:nvSpPr>
        <p:spPr>
          <a:xfrm>
            <a:off x="678974" y="4776024"/>
            <a:ext cx="5434965" cy="3907800"/>
          </a:xfrm>
          <a:prstGeom prst="rect">
            <a:avLst/>
          </a:prstGeom>
        </p:spPr>
        <p:txBody>
          <a:bodyPr vert="horz" lIns="91403" tIns="45702" rIns="91403" bIns="45702"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241"/>
            <a:ext cx="2944336" cy="496809"/>
          </a:xfrm>
          <a:prstGeom prst="rect">
            <a:avLst/>
          </a:prstGeom>
        </p:spPr>
        <p:txBody>
          <a:bodyPr vert="horz" lIns="91403" tIns="45702" rIns="91403" bIns="45702" rtlCol="0" anchor="b"/>
          <a:lstStyle>
            <a:lvl1pPr algn="l">
              <a:defRPr sz="1200"/>
            </a:lvl1pPr>
          </a:lstStyle>
          <a:p>
            <a:endParaRPr lang="en-GB"/>
          </a:p>
        </p:txBody>
      </p:sp>
      <p:sp>
        <p:nvSpPr>
          <p:cNvPr id="7" name="Slide Number Placeholder 6"/>
          <p:cNvSpPr>
            <a:spLocks noGrp="1"/>
          </p:cNvSpPr>
          <p:nvPr>
            <p:ph type="sldNum" sz="quarter" idx="5"/>
          </p:nvPr>
        </p:nvSpPr>
        <p:spPr>
          <a:xfrm>
            <a:off x="3846991" y="9428241"/>
            <a:ext cx="2944336" cy="496809"/>
          </a:xfrm>
          <a:prstGeom prst="rect">
            <a:avLst/>
          </a:prstGeom>
        </p:spPr>
        <p:txBody>
          <a:bodyPr vert="horz" lIns="91403" tIns="45702" rIns="91403" bIns="45702" rtlCol="0" anchor="b"/>
          <a:lstStyle>
            <a:lvl1pPr algn="r">
              <a:defRPr sz="1200"/>
            </a:lvl1pPr>
          </a:lstStyle>
          <a:p>
            <a:fld id="{352ABA95-73A7-419C-948B-E1A86827EBC5}" type="slidenum">
              <a:rPr lang="en-GB" smtClean="0"/>
              <a:t>‹#›</a:t>
            </a:fld>
            <a:endParaRPr lang="en-GB"/>
          </a:p>
        </p:txBody>
      </p:sp>
    </p:spTree>
    <p:extLst>
      <p:ext uri="{BB962C8B-B14F-4D97-AF65-F5344CB8AC3E}">
        <p14:creationId xmlns:p14="http://schemas.microsoft.com/office/powerpoint/2010/main" val="3143014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2ABA95-73A7-419C-948B-E1A86827EBC5}" type="slidenum">
              <a:rPr lang="en-GB" smtClean="0"/>
              <a:t>8</a:t>
            </a:fld>
            <a:endParaRPr lang="en-GB"/>
          </a:p>
        </p:txBody>
      </p:sp>
    </p:spTree>
    <p:extLst>
      <p:ext uri="{BB962C8B-B14F-4D97-AF65-F5344CB8AC3E}">
        <p14:creationId xmlns:p14="http://schemas.microsoft.com/office/powerpoint/2010/main" val="20282847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2ABA95-73A7-419C-948B-E1A86827EBC5}" type="slidenum">
              <a:rPr lang="en-GB" smtClean="0"/>
              <a:t>9</a:t>
            </a:fld>
            <a:endParaRPr lang="en-GB"/>
          </a:p>
        </p:txBody>
      </p:sp>
    </p:spTree>
    <p:extLst>
      <p:ext uri="{BB962C8B-B14F-4D97-AF65-F5344CB8AC3E}">
        <p14:creationId xmlns:p14="http://schemas.microsoft.com/office/powerpoint/2010/main" val="359779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2ABA95-73A7-419C-948B-E1A86827EBC5}" type="slidenum">
              <a:rPr lang="en-GB" smtClean="0"/>
              <a:t>10</a:t>
            </a:fld>
            <a:endParaRPr lang="en-GB"/>
          </a:p>
        </p:txBody>
      </p:sp>
    </p:spTree>
    <p:extLst>
      <p:ext uri="{BB962C8B-B14F-4D97-AF65-F5344CB8AC3E}">
        <p14:creationId xmlns:p14="http://schemas.microsoft.com/office/powerpoint/2010/main" val="38594431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2ABA95-73A7-419C-948B-E1A86827EBC5}" type="slidenum">
              <a:rPr lang="en-GB" smtClean="0"/>
              <a:t>27</a:t>
            </a:fld>
            <a:endParaRPr lang="en-GB"/>
          </a:p>
        </p:txBody>
      </p:sp>
    </p:spTree>
    <p:extLst>
      <p:ext uri="{BB962C8B-B14F-4D97-AF65-F5344CB8AC3E}">
        <p14:creationId xmlns:p14="http://schemas.microsoft.com/office/powerpoint/2010/main" val="1207223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2ABA95-73A7-419C-948B-E1A86827EBC5}" type="slidenum">
              <a:rPr lang="en-GB" smtClean="0"/>
              <a:t>28</a:t>
            </a:fld>
            <a:endParaRPr lang="en-GB"/>
          </a:p>
        </p:txBody>
      </p:sp>
    </p:spTree>
    <p:extLst>
      <p:ext uri="{BB962C8B-B14F-4D97-AF65-F5344CB8AC3E}">
        <p14:creationId xmlns:p14="http://schemas.microsoft.com/office/powerpoint/2010/main" val="16814593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2ABA95-73A7-419C-948B-E1A86827EBC5}" type="slidenum">
              <a:rPr lang="en-GB" smtClean="0"/>
              <a:t>29</a:t>
            </a:fld>
            <a:endParaRPr lang="en-GB"/>
          </a:p>
        </p:txBody>
      </p:sp>
    </p:spTree>
    <p:extLst>
      <p:ext uri="{BB962C8B-B14F-4D97-AF65-F5344CB8AC3E}">
        <p14:creationId xmlns:p14="http://schemas.microsoft.com/office/powerpoint/2010/main" val="28201703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2ABA95-73A7-419C-948B-E1A86827EBC5}" type="slidenum">
              <a:rPr lang="en-GB" smtClean="0"/>
              <a:t>49</a:t>
            </a:fld>
            <a:endParaRPr lang="en-GB"/>
          </a:p>
        </p:txBody>
      </p:sp>
    </p:spTree>
    <p:extLst>
      <p:ext uri="{BB962C8B-B14F-4D97-AF65-F5344CB8AC3E}">
        <p14:creationId xmlns:p14="http://schemas.microsoft.com/office/powerpoint/2010/main" val="23668941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2ABA95-73A7-419C-948B-E1A86827EBC5}" type="slidenum">
              <a:rPr lang="en-GB" smtClean="0"/>
              <a:t>50</a:t>
            </a:fld>
            <a:endParaRPr lang="en-GB"/>
          </a:p>
        </p:txBody>
      </p:sp>
    </p:spTree>
    <p:extLst>
      <p:ext uri="{BB962C8B-B14F-4D97-AF65-F5344CB8AC3E}">
        <p14:creationId xmlns:p14="http://schemas.microsoft.com/office/powerpoint/2010/main" val="16680699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2ABA95-73A7-419C-948B-E1A86827EBC5}" type="slidenum">
              <a:rPr lang="en-GB" smtClean="0"/>
              <a:t>51</a:t>
            </a:fld>
            <a:endParaRPr lang="en-GB"/>
          </a:p>
        </p:txBody>
      </p:sp>
    </p:spTree>
    <p:extLst>
      <p:ext uri="{BB962C8B-B14F-4D97-AF65-F5344CB8AC3E}">
        <p14:creationId xmlns:p14="http://schemas.microsoft.com/office/powerpoint/2010/main" val="2746828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F4CBF-340A-4F65-866B-F2ED79DC66B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2B6A52E-CC8A-4189-9C38-1CDF2ABB0E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8D41491-3EAB-405B-928C-FB6B2C892884}"/>
              </a:ext>
            </a:extLst>
          </p:cNvPr>
          <p:cNvSpPr>
            <a:spLocks noGrp="1"/>
          </p:cNvSpPr>
          <p:nvPr>
            <p:ph type="dt" sz="half" idx="10"/>
          </p:nvPr>
        </p:nvSpPr>
        <p:spPr/>
        <p:txBody>
          <a:bodyPr/>
          <a:lstStyle/>
          <a:p>
            <a:fld id="{927CE576-6FFB-40D2-B2A2-AD6324A229BB}" type="datetimeFigureOut">
              <a:rPr lang="en-GB" smtClean="0"/>
              <a:t>19/12/2023</a:t>
            </a:fld>
            <a:endParaRPr lang="en-GB"/>
          </a:p>
        </p:txBody>
      </p:sp>
      <p:sp>
        <p:nvSpPr>
          <p:cNvPr id="5" name="Footer Placeholder 4">
            <a:extLst>
              <a:ext uri="{FF2B5EF4-FFF2-40B4-BE49-F238E27FC236}">
                <a16:creationId xmlns:a16="http://schemas.microsoft.com/office/drawing/2014/main" id="{4F444711-465F-45E6-925E-F0A8AA00BD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E7DD90-E81F-496D-B1C7-A888ECF1CA25}"/>
              </a:ext>
            </a:extLst>
          </p:cNvPr>
          <p:cNvSpPr>
            <a:spLocks noGrp="1"/>
          </p:cNvSpPr>
          <p:nvPr>
            <p:ph type="sldNum" sz="quarter" idx="12"/>
          </p:nvPr>
        </p:nvSpPr>
        <p:spPr/>
        <p:txBody>
          <a:bodyPr/>
          <a:lstStyle/>
          <a:p>
            <a:fld id="{FCB9277C-D13E-4B71-9667-4DF2DBE492EB}" type="slidenum">
              <a:rPr lang="en-GB" smtClean="0"/>
              <a:t>‹#›</a:t>
            </a:fld>
            <a:endParaRPr lang="en-GB"/>
          </a:p>
        </p:txBody>
      </p:sp>
    </p:spTree>
    <p:extLst>
      <p:ext uri="{BB962C8B-B14F-4D97-AF65-F5344CB8AC3E}">
        <p14:creationId xmlns:p14="http://schemas.microsoft.com/office/powerpoint/2010/main" val="4252929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B19D3-34F6-432C-9D4A-DBE68B4509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262B4A-2C1A-446B-9DFC-330B514409A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935400-E6E7-4243-8FBD-B4E5E8975881}"/>
              </a:ext>
            </a:extLst>
          </p:cNvPr>
          <p:cNvSpPr>
            <a:spLocks noGrp="1"/>
          </p:cNvSpPr>
          <p:nvPr>
            <p:ph type="dt" sz="half" idx="10"/>
          </p:nvPr>
        </p:nvSpPr>
        <p:spPr/>
        <p:txBody>
          <a:bodyPr/>
          <a:lstStyle/>
          <a:p>
            <a:fld id="{927CE576-6FFB-40D2-B2A2-AD6324A229BB}" type="datetimeFigureOut">
              <a:rPr lang="en-GB" smtClean="0"/>
              <a:t>19/12/2023</a:t>
            </a:fld>
            <a:endParaRPr lang="en-GB"/>
          </a:p>
        </p:txBody>
      </p:sp>
      <p:sp>
        <p:nvSpPr>
          <p:cNvPr id="5" name="Footer Placeholder 4">
            <a:extLst>
              <a:ext uri="{FF2B5EF4-FFF2-40B4-BE49-F238E27FC236}">
                <a16:creationId xmlns:a16="http://schemas.microsoft.com/office/drawing/2014/main" id="{97207BBD-2203-4272-9F65-35D6D3AB58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9341AD-1FE1-406C-8DDC-968319113313}"/>
              </a:ext>
            </a:extLst>
          </p:cNvPr>
          <p:cNvSpPr>
            <a:spLocks noGrp="1"/>
          </p:cNvSpPr>
          <p:nvPr>
            <p:ph type="sldNum" sz="quarter" idx="12"/>
          </p:nvPr>
        </p:nvSpPr>
        <p:spPr/>
        <p:txBody>
          <a:bodyPr/>
          <a:lstStyle/>
          <a:p>
            <a:fld id="{FCB9277C-D13E-4B71-9667-4DF2DBE492EB}" type="slidenum">
              <a:rPr lang="en-GB" smtClean="0"/>
              <a:t>‹#›</a:t>
            </a:fld>
            <a:endParaRPr lang="en-GB"/>
          </a:p>
        </p:txBody>
      </p:sp>
    </p:spTree>
    <p:extLst>
      <p:ext uri="{BB962C8B-B14F-4D97-AF65-F5344CB8AC3E}">
        <p14:creationId xmlns:p14="http://schemas.microsoft.com/office/powerpoint/2010/main" val="2995526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26EFD-4D55-4E0A-9052-5FA9A9AF9B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53E621B-4BBE-491E-8FE4-B677046E604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B4D6F23-A2DB-4AD2-BC72-8998ED91390C}"/>
              </a:ext>
            </a:extLst>
          </p:cNvPr>
          <p:cNvSpPr>
            <a:spLocks noGrp="1"/>
          </p:cNvSpPr>
          <p:nvPr>
            <p:ph type="dt" sz="half" idx="10"/>
          </p:nvPr>
        </p:nvSpPr>
        <p:spPr/>
        <p:txBody>
          <a:bodyPr/>
          <a:lstStyle/>
          <a:p>
            <a:fld id="{927CE576-6FFB-40D2-B2A2-AD6324A229BB}" type="datetimeFigureOut">
              <a:rPr lang="en-GB" smtClean="0"/>
              <a:t>19/12/2023</a:t>
            </a:fld>
            <a:endParaRPr lang="en-GB"/>
          </a:p>
        </p:txBody>
      </p:sp>
      <p:sp>
        <p:nvSpPr>
          <p:cNvPr id="5" name="Footer Placeholder 4">
            <a:extLst>
              <a:ext uri="{FF2B5EF4-FFF2-40B4-BE49-F238E27FC236}">
                <a16:creationId xmlns:a16="http://schemas.microsoft.com/office/drawing/2014/main" id="{9B6E598C-A7E3-45B0-B782-61D48E0462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302374-0483-44B6-8711-ADFB348DAE86}"/>
              </a:ext>
            </a:extLst>
          </p:cNvPr>
          <p:cNvSpPr>
            <a:spLocks noGrp="1"/>
          </p:cNvSpPr>
          <p:nvPr>
            <p:ph type="sldNum" sz="quarter" idx="12"/>
          </p:nvPr>
        </p:nvSpPr>
        <p:spPr/>
        <p:txBody>
          <a:bodyPr/>
          <a:lstStyle/>
          <a:p>
            <a:fld id="{FCB9277C-D13E-4B71-9667-4DF2DBE492EB}" type="slidenum">
              <a:rPr lang="en-GB" smtClean="0"/>
              <a:t>‹#›</a:t>
            </a:fld>
            <a:endParaRPr lang="en-GB"/>
          </a:p>
        </p:txBody>
      </p:sp>
    </p:spTree>
    <p:extLst>
      <p:ext uri="{BB962C8B-B14F-4D97-AF65-F5344CB8AC3E}">
        <p14:creationId xmlns:p14="http://schemas.microsoft.com/office/powerpoint/2010/main" val="1409173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39541-9C33-437F-BA4A-62964BA60A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FC5A2B-F700-43BE-9089-311E2F8B9DA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284FA80-27D1-41F2-873A-7B305F645D7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0DEBBA5-E4B9-439F-A19C-19D0002AE31A}"/>
              </a:ext>
            </a:extLst>
          </p:cNvPr>
          <p:cNvSpPr>
            <a:spLocks noGrp="1"/>
          </p:cNvSpPr>
          <p:nvPr>
            <p:ph type="dt" sz="half" idx="10"/>
          </p:nvPr>
        </p:nvSpPr>
        <p:spPr/>
        <p:txBody>
          <a:bodyPr/>
          <a:lstStyle/>
          <a:p>
            <a:fld id="{927CE576-6FFB-40D2-B2A2-AD6324A229BB}" type="datetimeFigureOut">
              <a:rPr lang="en-GB" smtClean="0"/>
              <a:t>19/12/2023</a:t>
            </a:fld>
            <a:endParaRPr lang="en-GB"/>
          </a:p>
        </p:txBody>
      </p:sp>
      <p:sp>
        <p:nvSpPr>
          <p:cNvPr id="6" name="Footer Placeholder 5">
            <a:extLst>
              <a:ext uri="{FF2B5EF4-FFF2-40B4-BE49-F238E27FC236}">
                <a16:creationId xmlns:a16="http://schemas.microsoft.com/office/drawing/2014/main" id="{2DCA1CBB-9893-4318-BE4D-8E2DD8028D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1A7165-A4E7-41C2-86A2-FCE2700DD2CE}"/>
              </a:ext>
            </a:extLst>
          </p:cNvPr>
          <p:cNvSpPr>
            <a:spLocks noGrp="1"/>
          </p:cNvSpPr>
          <p:nvPr>
            <p:ph type="sldNum" sz="quarter" idx="12"/>
          </p:nvPr>
        </p:nvSpPr>
        <p:spPr/>
        <p:txBody>
          <a:bodyPr/>
          <a:lstStyle/>
          <a:p>
            <a:fld id="{FCB9277C-D13E-4B71-9667-4DF2DBE492EB}" type="slidenum">
              <a:rPr lang="en-GB" smtClean="0"/>
              <a:t>‹#›</a:t>
            </a:fld>
            <a:endParaRPr lang="en-GB"/>
          </a:p>
        </p:txBody>
      </p:sp>
    </p:spTree>
    <p:extLst>
      <p:ext uri="{BB962C8B-B14F-4D97-AF65-F5344CB8AC3E}">
        <p14:creationId xmlns:p14="http://schemas.microsoft.com/office/powerpoint/2010/main" val="1792262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C9291-41B0-4899-86DE-13CCEED5CD7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7FB1A9-1358-4179-8098-F69F75EBA9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93FBB6D-CBE3-4DB8-919B-01250C50BA3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F30C2F2-002D-4A25-A461-44452F07DD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D8EF836-119C-4707-A875-6A7D560B0A6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5D0BAC9-B023-4DCA-8B5B-FC11C818931A}"/>
              </a:ext>
            </a:extLst>
          </p:cNvPr>
          <p:cNvSpPr>
            <a:spLocks noGrp="1"/>
          </p:cNvSpPr>
          <p:nvPr>
            <p:ph type="dt" sz="half" idx="10"/>
          </p:nvPr>
        </p:nvSpPr>
        <p:spPr/>
        <p:txBody>
          <a:bodyPr/>
          <a:lstStyle/>
          <a:p>
            <a:fld id="{927CE576-6FFB-40D2-B2A2-AD6324A229BB}" type="datetimeFigureOut">
              <a:rPr lang="en-GB" smtClean="0"/>
              <a:t>19/12/2023</a:t>
            </a:fld>
            <a:endParaRPr lang="en-GB"/>
          </a:p>
        </p:txBody>
      </p:sp>
      <p:sp>
        <p:nvSpPr>
          <p:cNvPr id="8" name="Footer Placeholder 7">
            <a:extLst>
              <a:ext uri="{FF2B5EF4-FFF2-40B4-BE49-F238E27FC236}">
                <a16:creationId xmlns:a16="http://schemas.microsoft.com/office/drawing/2014/main" id="{C615BE2A-A427-48EC-9000-B70E0F3210D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AF938F6-189E-4150-BC9E-50601E176621}"/>
              </a:ext>
            </a:extLst>
          </p:cNvPr>
          <p:cNvSpPr>
            <a:spLocks noGrp="1"/>
          </p:cNvSpPr>
          <p:nvPr>
            <p:ph type="sldNum" sz="quarter" idx="12"/>
          </p:nvPr>
        </p:nvSpPr>
        <p:spPr/>
        <p:txBody>
          <a:bodyPr/>
          <a:lstStyle/>
          <a:p>
            <a:fld id="{FCB9277C-D13E-4B71-9667-4DF2DBE492EB}" type="slidenum">
              <a:rPr lang="en-GB" smtClean="0"/>
              <a:t>‹#›</a:t>
            </a:fld>
            <a:endParaRPr lang="en-GB"/>
          </a:p>
        </p:txBody>
      </p:sp>
    </p:spTree>
    <p:extLst>
      <p:ext uri="{BB962C8B-B14F-4D97-AF65-F5344CB8AC3E}">
        <p14:creationId xmlns:p14="http://schemas.microsoft.com/office/powerpoint/2010/main" val="1019230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C889D-FE16-4F4B-BA73-4193C45D090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39E1334-222B-4570-9F49-2DEF9CCA4ECC}"/>
              </a:ext>
            </a:extLst>
          </p:cNvPr>
          <p:cNvSpPr>
            <a:spLocks noGrp="1"/>
          </p:cNvSpPr>
          <p:nvPr>
            <p:ph type="dt" sz="half" idx="10"/>
          </p:nvPr>
        </p:nvSpPr>
        <p:spPr/>
        <p:txBody>
          <a:bodyPr/>
          <a:lstStyle/>
          <a:p>
            <a:fld id="{927CE576-6FFB-40D2-B2A2-AD6324A229BB}" type="datetimeFigureOut">
              <a:rPr lang="en-GB" smtClean="0"/>
              <a:t>19/12/2023</a:t>
            </a:fld>
            <a:endParaRPr lang="en-GB"/>
          </a:p>
        </p:txBody>
      </p:sp>
      <p:sp>
        <p:nvSpPr>
          <p:cNvPr id="4" name="Footer Placeholder 3">
            <a:extLst>
              <a:ext uri="{FF2B5EF4-FFF2-40B4-BE49-F238E27FC236}">
                <a16:creationId xmlns:a16="http://schemas.microsoft.com/office/drawing/2014/main" id="{165D4839-FD3F-4FC1-B512-17AABDF4DF5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F15AD01-FABD-4AC8-9CB0-4E8457A27DB8}"/>
              </a:ext>
            </a:extLst>
          </p:cNvPr>
          <p:cNvSpPr>
            <a:spLocks noGrp="1"/>
          </p:cNvSpPr>
          <p:nvPr>
            <p:ph type="sldNum" sz="quarter" idx="12"/>
          </p:nvPr>
        </p:nvSpPr>
        <p:spPr/>
        <p:txBody>
          <a:bodyPr/>
          <a:lstStyle/>
          <a:p>
            <a:fld id="{FCB9277C-D13E-4B71-9667-4DF2DBE492EB}" type="slidenum">
              <a:rPr lang="en-GB" smtClean="0"/>
              <a:t>‹#›</a:t>
            </a:fld>
            <a:endParaRPr lang="en-GB"/>
          </a:p>
        </p:txBody>
      </p:sp>
    </p:spTree>
    <p:extLst>
      <p:ext uri="{BB962C8B-B14F-4D97-AF65-F5344CB8AC3E}">
        <p14:creationId xmlns:p14="http://schemas.microsoft.com/office/powerpoint/2010/main" val="3740502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2FBA98-B04B-48E2-97FC-2253ED83BD7E}"/>
              </a:ext>
            </a:extLst>
          </p:cNvPr>
          <p:cNvSpPr>
            <a:spLocks noGrp="1"/>
          </p:cNvSpPr>
          <p:nvPr>
            <p:ph type="dt" sz="half" idx="10"/>
          </p:nvPr>
        </p:nvSpPr>
        <p:spPr/>
        <p:txBody>
          <a:bodyPr/>
          <a:lstStyle/>
          <a:p>
            <a:fld id="{927CE576-6FFB-40D2-B2A2-AD6324A229BB}" type="datetimeFigureOut">
              <a:rPr lang="en-GB" smtClean="0"/>
              <a:t>19/12/2023</a:t>
            </a:fld>
            <a:endParaRPr lang="en-GB"/>
          </a:p>
        </p:txBody>
      </p:sp>
      <p:sp>
        <p:nvSpPr>
          <p:cNvPr id="3" name="Footer Placeholder 2">
            <a:extLst>
              <a:ext uri="{FF2B5EF4-FFF2-40B4-BE49-F238E27FC236}">
                <a16:creationId xmlns:a16="http://schemas.microsoft.com/office/drawing/2014/main" id="{90A1015D-1FDE-436D-88D1-95EA7DDAED3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7AA41E5-F012-4B2D-9834-A306CF36EB1A}"/>
              </a:ext>
            </a:extLst>
          </p:cNvPr>
          <p:cNvSpPr>
            <a:spLocks noGrp="1"/>
          </p:cNvSpPr>
          <p:nvPr>
            <p:ph type="sldNum" sz="quarter" idx="12"/>
          </p:nvPr>
        </p:nvSpPr>
        <p:spPr/>
        <p:txBody>
          <a:bodyPr/>
          <a:lstStyle/>
          <a:p>
            <a:fld id="{FCB9277C-D13E-4B71-9667-4DF2DBE492EB}" type="slidenum">
              <a:rPr lang="en-GB" smtClean="0"/>
              <a:t>‹#›</a:t>
            </a:fld>
            <a:endParaRPr lang="en-GB"/>
          </a:p>
        </p:txBody>
      </p:sp>
    </p:spTree>
    <p:extLst>
      <p:ext uri="{BB962C8B-B14F-4D97-AF65-F5344CB8AC3E}">
        <p14:creationId xmlns:p14="http://schemas.microsoft.com/office/powerpoint/2010/main" val="1617564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26451-26BA-45B5-AAFC-12A5B0B84F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1450DAE-B7B1-4DD9-8A00-E1275ED504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64AEE6B-676B-4D50-AD25-50E7359BE4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E51E2DD-5CD9-4704-A5D2-D7D412E57E89}"/>
              </a:ext>
            </a:extLst>
          </p:cNvPr>
          <p:cNvSpPr>
            <a:spLocks noGrp="1"/>
          </p:cNvSpPr>
          <p:nvPr>
            <p:ph type="dt" sz="half" idx="10"/>
          </p:nvPr>
        </p:nvSpPr>
        <p:spPr/>
        <p:txBody>
          <a:bodyPr/>
          <a:lstStyle/>
          <a:p>
            <a:fld id="{927CE576-6FFB-40D2-B2A2-AD6324A229BB}" type="datetimeFigureOut">
              <a:rPr lang="en-GB" smtClean="0"/>
              <a:t>19/12/2023</a:t>
            </a:fld>
            <a:endParaRPr lang="en-GB"/>
          </a:p>
        </p:txBody>
      </p:sp>
      <p:sp>
        <p:nvSpPr>
          <p:cNvPr id="6" name="Footer Placeholder 5">
            <a:extLst>
              <a:ext uri="{FF2B5EF4-FFF2-40B4-BE49-F238E27FC236}">
                <a16:creationId xmlns:a16="http://schemas.microsoft.com/office/drawing/2014/main" id="{EADB62D8-ACCD-4B93-8377-0EB180231D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612ED8-6A33-40BB-A8F9-86C7F8956D3F}"/>
              </a:ext>
            </a:extLst>
          </p:cNvPr>
          <p:cNvSpPr>
            <a:spLocks noGrp="1"/>
          </p:cNvSpPr>
          <p:nvPr>
            <p:ph type="sldNum" sz="quarter" idx="12"/>
          </p:nvPr>
        </p:nvSpPr>
        <p:spPr/>
        <p:txBody>
          <a:bodyPr/>
          <a:lstStyle/>
          <a:p>
            <a:fld id="{FCB9277C-D13E-4B71-9667-4DF2DBE492EB}" type="slidenum">
              <a:rPr lang="en-GB" smtClean="0"/>
              <a:t>‹#›</a:t>
            </a:fld>
            <a:endParaRPr lang="en-GB"/>
          </a:p>
        </p:txBody>
      </p:sp>
    </p:spTree>
    <p:extLst>
      <p:ext uri="{BB962C8B-B14F-4D97-AF65-F5344CB8AC3E}">
        <p14:creationId xmlns:p14="http://schemas.microsoft.com/office/powerpoint/2010/main" val="930283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7E911-F525-4E75-AF3A-5C46483AD7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717190B-6403-4C06-BE05-7C68678F577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963C4E1-76D5-42DF-BEED-DC3A90D131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AD450B4-3626-4896-B504-59F80778C84F}"/>
              </a:ext>
            </a:extLst>
          </p:cNvPr>
          <p:cNvSpPr>
            <a:spLocks noGrp="1"/>
          </p:cNvSpPr>
          <p:nvPr>
            <p:ph type="dt" sz="half" idx="10"/>
          </p:nvPr>
        </p:nvSpPr>
        <p:spPr/>
        <p:txBody>
          <a:bodyPr/>
          <a:lstStyle/>
          <a:p>
            <a:fld id="{927CE576-6FFB-40D2-B2A2-AD6324A229BB}" type="datetimeFigureOut">
              <a:rPr lang="en-GB" smtClean="0"/>
              <a:t>19/12/2023</a:t>
            </a:fld>
            <a:endParaRPr lang="en-GB"/>
          </a:p>
        </p:txBody>
      </p:sp>
      <p:sp>
        <p:nvSpPr>
          <p:cNvPr id="6" name="Footer Placeholder 5">
            <a:extLst>
              <a:ext uri="{FF2B5EF4-FFF2-40B4-BE49-F238E27FC236}">
                <a16:creationId xmlns:a16="http://schemas.microsoft.com/office/drawing/2014/main" id="{DB99B71F-68A0-4696-979E-048CA8FA0C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AC9523-A135-403F-89A9-7948899A5CA4}"/>
              </a:ext>
            </a:extLst>
          </p:cNvPr>
          <p:cNvSpPr>
            <a:spLocks noGrp="1"/>
          </p:cNvSpPr>
          <p:nvPr>
            <p:ph type="sldNum" sz="quarter" idx="12"/>
          </p:nvPr>
        </p:nvSpPr>
        <p:spPr/>
        <p:txBody>
          <a:bodyPr/>
          <a:lstStyle/>
          <a:p>
            <a:fld id="{FCB9277C-D13E-4B71-9667-4DF2DBE492EB}" type="slidenum">
              <a:rPr lang="en-GB" smtClean="0"/>
              <a:t>‹#›</a:t>
            </a:fld>
            <a:endParaRPr lang="en-GB"/>
          </a:p>
        </p:txBody>
      </p:sp>
    </p:spTree>
    <p:extLst>
      <p:ext uri="{BB962C8B-B14F-4D97-AF65-F5344CB8AC3E}">
        <p14:creationId xmlns:p14="http://schemas.microsoft.com/office/powerpoint/2010/main" val="1903300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99B61-76E4-4428-88DB-6D2B2226A60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CB5E7FA-6294-4995-A72E-988D546487D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1EA7A8-C89A-431A-BA42-A6F24A319389}"/>
              </a:ext>
            </a:extLst>
          </p:cNvPr>
          <p:cNvSpPr>
            <a:spLocks noGrp="1"/>
          </p:cNvSpPr>
          <p:nvPr>
            <p:ph type="dt" sz="half" idx="10"/>
          </p:nvPr>
        </p:nvSpPr>
        <p:spPr/>
        <p:txBody>
          <a:bodyPr/>
          <a:lstStyle/>
          <a:p>
            <a:fld id="{927CE576-6FFB-40D2-B2A2-AD6324A229BB}" type="datetimeFigureOut">
              <a:rPr lang="en-GB" smtClean="0"/>
              <a:t>19/12/2023</a:t>
            </a:fld>
            <a:endParaRPr lang="en-GB"/>
          </a:p>
        </p:txBody>
      </p:sp>
      <p:sp>
        <p:nvSpPr>
          <p:cNvPr id="5" name="Footer Placeholder 4">
            <a:extLst>
              <a:ext uri="{FF2B5EF4-FFF2-40B4-BE49-F238E27FC236}">
                <a16:creationId xmlns:a16="http://schemas.microsoft.com/office/drawing/2014/main" id="{A7C4196E-9922-4CAC-8D2F-BEA69ECC30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3723A5-4CAE-4E2B-834B-E80245B35B56}"/>
              </a:ext>
            </a:extLst>
          </p:cNvPr>
          <p:cNvSpPr>
            <a:spLocks noGrp="1"/>
          </p:cNvSpPr>
          <p:nvPr>
            <p:ph type="sldNum" sz="quarter" idx="12"/>
          </p:nvPr>
        </p:nvSpPr>
        <p:spPr/>
        <p:txBody>
          <a:bodyPr/>
          <a:lstStyle/>
          <a:p>
            <a:fld id="{FCB9277C-D13E-4B71-9667-4DF2DBE492EB}" type="slidenum">
              <a:rPr lang="en-GB" smtClean="0"/>
              <a:t>‹#›</a:t>
            </a:fld>
            <a:endParaRPr lang="en-GB"/>
          </a:p>
        </p:txBody>
      </p:sp>
    </p:spTree>
    <p:extLst>
      <p:ext uri="{BB962C8B-B14F-4D97-AF65-F5344CB8AC3E}">
        <p14:creationId xmlns:p14="http://schemas.microsoft.com/office/powerpoint/2010/main" val="18618969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809CCF-7956-4496-A432-B621A2E7CA2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72A5CE0-2C8D-40D6-925F-CF612044E23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18DD19-39B5-4F4C-8F1F-5491DE9D2970}"/>
              </a:ext>
            </a:extLst>
          </p:cNvPr>
          <p:cNvSpPr>
            <a:spLocks noGrp="1"/>
          </p:cNvSpPr>
          <p:nvPr>
            <p:ph type="dt" sz="half" idx="10"/>
          </p:nvPr>
        </p:nvSpPr>
        <p:spPr/>
        <p:txBody>
          <a:bodyPr/>
          <a:lstStyle/>
          <a:p>
            <a:fld id="{927CE576-6FFB-40D2-B2A2-AD6324A229BB}" type="datetimeFigureOut">
              <a:rPr lang="en-GB" smtClean="0"/>
              <a:t>19/12/2023</a:t>
            </a:fld>
            <a:endParaRPr lang="en-GB"/>
          </a:p>
        </p:txBody>
      </p:sp>
      <p:sp>
        <p:nvSpPr>
          <p:cNvPr id="5" name="Footer Placeholder 4">
            <a:extLst>
              <a:ext uri="{FF2B5EF4-FFF2-40B4-BE49-F238E27FC236}">
                <a16:creationId xmlns:a16="http://schemas.microsoft.com/office/drawing/2014/main" id="{FEFE9016-C596-456C-9EBD-0870D6497C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0A00E2-0086-4E11-90CA-82E714AF09E6}"/>
              </a:ext>
            </a:extLst>
          </p:cNvPr>
          <p:cNvSpPr>
            <a:spLocks noGrp="1"/>
          </p:cNvSpPr>
          <p:nvPr>
            <p:ph type="sldNum" sz="quarter" idx="12"/>
          </p:nvPr>
        </p:nvSpPr>
        <p:spPr/>
        <p:txBody>
          <a:bodyPr/>
          <a:lstStyle/>
          <a:p>
            <a:fld id="{FCB9277C-D13E-4B71-9667-4DF2DBE492EB}" type="slidenum">
              <a:rPr lang="en-GB" smtClean="0"/>
              <a:t>‹#›</a:t>
            </a:fld>
            <a:endParaRPr lang="en-GB"/>
          </a:p>
        </p:txBody>
      </p:sp>
    </p:spTree>
    <p:extLst>
      <p:ext uri="{BB962C8B-B14F-4D97-AF65-F5344CB8AC3E}">
        <p14:creationId xmlns:p14="http://schemas.microsoft.com/office/powerpoint/2010/main" val="21497712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DEBC0D-53EA-4728-A7B1-2B9F7D1C53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CCBCD8F-23B4-4F19-ACDB-637CDD724E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24E889-BB62-4D4B-BFD1-9DF2570976B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7CE576-6FFB-40D2-B2A2-AD6324A229BB}" type="datetimeFigureOut">
              <a:rPr lang="en-GB" smtClean="0"/>
              <a:t>19/12/2023</a:t>
            </a:fld>
            <a:endParaRPr lang="en-GB"/>
          </a:p>
        </p:txBody>
      </p:sp>
      <p:sp>
        <p:nvSpPr>
          <p:cNvPr id="5" name="Footer Placeholder 4">
            <a:extLst>
              <a:ext uri="{FF2B5EF4-FFF2-40B4-BE49-F238E27FC236}">
                <a16:creationId xmlns:a16="http://schemas.microsoft.com/office/drawing/2014/main" id="{393DBF5D-7E26-4A3B-B7A0-C558BBFA08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C59A6C3-F6FD-48B5-8E54-3A0BCCF748C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B9277C-D13E-4B71-9667-4DF2DBE492EB}" type="slidenum">
              <a:rPr lang="en-GB" smtClean="0"/>
              <a:t>‹#›</a:t>
            </a:fld>
            <a:endParaRPr lang="en-GB"/>
          </a:p>
        </p:txBody>
      </p:sp>
    </p:spTree>
    <p:extLst>
      <p:ext uri="{BB962C8B-B14F-4D97-AF65-F5344CB8AC3E}">
        <p14:creationId xmlns:p14="http://schemas.microsoft.com/office/powerpoint/2010/main" val="40753106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png"/><Relationship Id="rId7"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4.jpg"/><Relationship Id="rId5" Type="http://schemas.openxmlformats.org/officeDocument/2006/relationships/image" Target="../media/image23.jpg"/><Relationship Id="rId4" Type="http://schemas.openxmlformats.org/officeDocument/2006/relationships/image" Target="../media/image22.jpg"/></Relationships>
</file>

<file path=ppt/slides/_rels/slide28.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8.jpeg"/><Relationship Id="rId11" Type="http://schemas.openxmlformats.org/officeDocument/2006/relationships/image" Target="../media/image33.jpeg"/><Relationship Id="rId5" Type="http://schemas.openxmlformats.org/officeDocument/2006/relationships/image" Target="../media/image27.jpeg"/><Relationship Id="rId10" Type="http://schemas.openxmlformats.org/officeDocument/2006/relationships/image" Target="../media/image32.jpeg"/><Relationship Id="rId4" Type="http://schemas.openxmlformats.org/officeDocument/2006/relationships/image" Target="../media/image26.jpeg"/><Relationship Id="rId9" Type="http://schemas.openxmlformats.org/officeDocument/2006/relationships/image" Target="../media/image31.jpeg"/></Relationships>
</file>

<file path=ppt/slides/_rels/slide29.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10" Type="http://schemas.openxmlformats.org/officeDocument/2006/relationships/image" Target="../media/image41.jpeg"/><Relationship Id="rId4" Type="http://schemas.openxmlformats.org/officeDocument/2006/relationships/image" Target="../media/image35.jpeg"/><Relationship Id="rId9" Type="http://schemas.openxmlformats.org/officeDocument/2006/relationships/image" Target="../media/image40.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3.jpeg"/><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7.tmp"/><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9.tmp"/><Relationship Id="rId2" Type="http://schemas.openxmlformats.org/officeDocument/2006/relationships/image" Target="../media/image48.tmp"/><Relationship Id="rId1" Type="http://schemas.openxmlformats.org/officeDocument/2006/relationships/slideLayout" Target="../slideLayouts/slideLayout2.xml"/><Relationship Id="rId5" Type="http://schemas.openxmlformats.org/officeDocument/2006/relationships/image" Target="../media/image51.tmp"/><Relationship Id="rId4" Type="http://schemas.openxmlformats.org/officeDocument/2006/relationships/image" Target="../media/image50.tmp"/></Relationships>
</file>

<file path=ppt/slides/_rels/slide48.xml.rels><?xml version="1.0" encoding="UTF-8" standalone="yes"?>
<Relationships xmlns="http://schemas.openxmlformats.org/package/2006/relationships"><Relationship Id="rId3" Type="http://schemas.openxmlformats.org/officeDocument/2006/relationships/image" Target="../media/image53.tmp"/><Relationship Id="rId2" Type="http://schemas.openxmlformats.org/officeDocument/2006/relationships/image" Target="../media/image52.tmp"/><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4.jpeg"/><Relationship Id="rId7" Type="http://schemas.openxmlformats.org/officeDocument/2006/relationships/image" Target="../media/image58.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57.jpeg"/><Relationship Id="rId5" Type="http://schemas.openxmlformats.org/officeDocument/2006/relationships/image" Target="../media/image56.jpeg"/><Relationship Id="rId10" Type="http://schemas.openxmlformats.org/officeDocument/2006/relationships/image" Target="../media/image61.jpeg"/><Relationship Id="rId4" Type="http://schemas.openxmlformats.org/officeDocument/2006/relationships/image" Target="../media/image55.jpeg"/><Relationship Id="rId9" Type="http://schemas.openxmlformats.org/officeDocument/2006/relationships/image" Target="../media/image60.jpeg"/></Relationships>
</file>

<file path=ppt/slides/_rels/slide50.xml.rels><?xml version="1.0" encoding="UTF-8" standalone="yes"?>
<Relationships xmlns="http://schemas.openxmlformats.org/package/2006/relationships"><Relationship Id="rId8" Type="http://schemas.openxmlformats.org/officeDocument/2006/relationships/image" Target="../media/image67.jpeg"/><Relationship Id="rId3" Type="http://schemas.openxmlformats.org/officeDocument/2006/relationships/image" Target="../media/image62.png"/><Relationship Id="rId7" Type="http://schemas.openxmlformats.org/officeDocument/2006/relationships/image" Target="../media/image6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65.png"/><Relationship Id="rId11" Type="http://schemas.openxmlformats.org/officeDocument/2006/relationships/image" Target="../media/image70.jpeg"/><Relationship Id="rId5" Type="http://schemas.openxmlformats.org/officeDocument/2006/relationships/image" Target="../media/image64.png"/><Relationship Id="rId10" Type="http://schemas.openxmlformats.org/officeDocument/2006/relationships/image" Target="../media/image69.jpeg"/><Relationship Id="rId4" Type="http://schemas.openxmlformats.org/officeDocument/2006/relationships/image" Target="../media/image63.png"/><Relationship Id="rId9" Type="http://schemas.openxmlformats.org/officeDocument/2006/relationships/image" Target="../media/image68.jpeg"/></Relationships>
</file>

<file path=ppt/slides/_rels/slide51.xml.rels><?xml version="1.0" encoding="UTF-8" standalone="yes"?>
<Relationships xmlns="http://schemas.openxmlformats.org/package/2006/relationships"><Relationship Id="rId8" Type="http://schemas.openxmlformats.org/officeDocument/2006/relationships/image" Target="../media/image75.jpeg"/><Relationship Id="rId3" Type="http://schemas.openxmlformats.org/officeDocument/2006/relationships/image" Target="../media/image71.jpeg"/><Relationship Id="rId7" Type="http://schemas.openxmlformats.org/officeDocument/2006/relationships/image" Target="../media/image74.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66.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E3779-478E-4C39-A358-9E7D2D9C3E65}"/>
              </a:ext>
            </a:extLst>
          </p:cNvPr>
          <p:cNvSpPr>
            <a:spLocks noGrp="1"/>
          </p:cNvSpPr>
          <p:nvPr>
            <p:ph type="ctrTitle"/>
          </p:nvPr>
        </p:nvSpPr>
        <p:spPr>
          <a:xfrm>
            <a:off x="1524000" y="-660570"/>
            <a:ext cx="9144000" cy="2387600"/>
          </a:xfrm>
        </p:spPr>
        <p:txBody>
          <a:bodyPr>
            <a:normAutofit/>
          </a:bodyPr>
          <a:lstStyle/>
          <a:p>
            <a:r>
              <a:rPr lang="en-GB" sz="4800" b="1" dirty="0">
                <a:latin typeface="+mn-lt"/>
              </a:rPr>
              <a:t>Parkside Primary School </a:t>
            </a:r>
            <a:br>
              <a:rPr lang="en-GB" sz="4800" b="1" dirty="0">
                <a:latin typeface="+mn-lt"/>
              </a:rPr>
            </a:br>
            <a:r>
              <a:rPr lang="en-GB" sz="4800" b="1" dirty="0">
                <a:latin typeface="+mn-lt"/>
              </a:rPr>
              <a:t>Early Years Curriculum</a:t>
            </a:r>
          </a:p>
        </p:txBody>
      </p:sp>
      <p:pic>
        <p:nvPicPr>
          <p:cNvPr id="4" name="Picture 3">
            <a:extLst>
              <a:ext uri="{FF2B5EF4-FFF2-40B4-BE49-F238E27FC236}">
                <a16:creationId xmlns:a16="http://schemas.microsoft.com/office/drawing/2014/main" id="{D6B7E945-17CC-4798-979C-B9C029E69E66}"/>
              </a:ext>
            </a:extLst>
          </p:cNvPr>
          <p:cNvPicPr>
            <a:picLocks noChangeAspect="1"/>
          </p:cNvPicPr>
          <p:nvPr/>
        </p:nvPicPr>
        <p:blipFill>
          <a:blip r:embed="rId2"/>
          <a:stretch>
            <a:fillRect/>
          </a:stretch>
        </p:blipFill>
        <p:spPr>
          <a:xfrm>
            <a:off x="251815" y="237189"/>
            <a:ext cx="1817920" cy="1913943"/>
          </a:xfrm>
          <a:prstGeom prst="rect">
            <a:avLst/>
          </a:prstGeom>
        </p:spPr>
      </p:pic>
      <p:sp>
        <p:nvSpPr>
          <p:cNvPr id="5" name="TextBox 4">
            <a:extLst>
              <a:ext uri="{FF2B5EF4-FFF2-40B4-BE49-F238E27FC236}">
                <a16:creationId xmlns:a16="http://schemas.microsoft.com/office/drawing/2014/main" id="{EAEF6CF9-2A88-4D8A-80FB-05102027EB12}"/>
              </a:ext>
            </a:extLst>
          </p:cNvPr>
          <p:cNvSpPr txBox="1"/>
          <p:nvPr/>
        </p:nvSpPr>
        <p:spPr>
          <a:xfrm>
            <a:off x="159050" y="2487232"/>
            <a:ext cx="13212417" cy="646331"/>
          </a:xfrm>
          <a:prstGeom prst="rect">
            <a:avLst/>
          </a:prstGeom>
          <a:noFill/>
        </p:spPr>
        <p:txBody>
          <a:bodyPr wrap="square" rtlCol="0">
            <a:spAutoFit/>
          </a:bodyPr>
          <a:lstStyle/>
          <a:p>
            <a:r>
              <a:rPr lang="en-GB" sz="3600" dirty="0">
                <a:latin typeface="Lucida Handwriting" panose="03010101010101010101" pitchFamily="66" charset="0"/>
              </a:rPr>
              <a:t>“Come as you are and leave as a Champion”</a:t>
            </a:r>
          </a:p>
        </p:txBody>
      </p:sp>
      <p:pic>
        <p:nvPicPr>
          <p:cNvPr id="6" name="Picture 5" descr="A picture containing text, clipart&#10;&#10;Description automatically generated">
            <a:extLst>
              <a:ext uri="{FF2B5EF4-FFF2-40B4-BE49-F238E27FC236}">
                <a16:creationId xmlns:a16="http://schemas.microsoft.com/office/drawing/2014/main" id="{3BEF8A3F-51CE-4B03-BBFA-B0262BDEF5FF}"/>
              </a:ext>
            </a:extLst>
          </p:cNvPr>
          <p:cNvPicPr>
            <a:picLocks noChangeAspect="1"/>
          </p:cNvPicPr>
          <p:nvPr/>
        </p:nvPicPr>
        <p:blipFill>
          <a:blip r:embed="rId2"/>
          <a:stretch>
            <a:fillRect/>
          </a:stretch>
        </p:blipFill>
        <p:spPr>
          <a:xfrm>
            <a:off x="10061559" y="237188"/>
            <a:ext cx="1817920" cy="1913943"/>
          </a:xfrm>
          <a:prstGeom prst="rect">
            <a:avLst/>
          </a:prstGeom>
        </p:spPr>
      </p:pic>
      <p:pic>
        <p:nvPicPr>
          <p:cNvPr id="7" name="Picture 7" descr="Text&#10;&#10;Description automatically generated">
            <a:extLst>
              <a:ext uri="{FF2B5EF4-FFF2-40B4-BE49-F238E27FC236}">
                <a16:creationId xmlns:a16="http://schemas.microsoft.com/office/drawing/2014/main" id="{ACC01A7E-16B2-4734-B9EE-379E83A176DE}"/>
              </a:ext>
            </a:extLst>
          </p:cNvPr>
          <p:cNvPicPr>
            <a:picLocks noChangeAspect="1"/>
          </p:cNvPicPr>
          <p:nvPr/>
        </p:nvPicPr>
        <p:blipFill>
          <a:blip r:embed="rId3"/>
          <a:stretch>
            <a:fillRect/>
          </a:stretch>
        </p:blipFill>
        <p:spPr>
          <a:xfrm rot="-420000">
            <a:off x="511834" y="3624532"/>
            <a:ext cx="2743200" cy="2743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Picture 9">
            <a:extLst>
              <a:ext uri="{FF2B5EF4-FFF2-40B4-BE49-F238E27FC236}">
                <a16:creationId xmlns:a16="http://schemas.microsoft.com/office/drawing/2014/main" id="{C12302E9-E730-4652-B5EA-8C1B3658CF2B}"/>
              </a:ext>
            </a:extLst>
          </p:cNvPr>
          <p:cNvPicPr>
            <a:picLocks noChangeAspect="1"/>
          </p:cNvPicPr>
          <p:nvPr/>
        </p:nvPicPr>
        <p:blipFill>
          <a:blip r:embed="rId4"/>
          <a:stretch>
            <a:fillRect/>
          </a:stretch>
        </p:blipFill>
        <p:spPr>
          <a:xfrm rot="600000">
            <a:off x="9598324" y="3384430"/>
            <a:ext cx="2139351" cy="32090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2" descr="A picture containing text, person, child, child&#10;&#10;Description automatically generated">
            <a:extLst>
              <a:ext uri="{FF2B5EF4-FFF2-40B4-BE49-F238E27FC236}">
                <a16:creationId xmlns:a16="http://schemas.microsoft.com/office/drawing/2014/main" id="{88E513CB-675D-44AA-B363-02B4AE824972}"/>
              </a:ext>
            </a:extLst>
          </p:cNvPr>
          <p:cNvPicPr>
            <a:picLocks noChangeAspect="1"/>
          </p:cNvPicPr>
          <p:nvPr/>
        </p:nvPicPr>
        <p:blipFill>
          <a:blip r:embed="rId5"/>
          <a:stretch>
            <a:fillRect/>
          </a:stretch>
        </p:blipFill>
        <p:spPr>
          <a:xfrm rot="240000">
            <a:off x="4932872" y="3100885"/>
            <a:ext cx="2326257" cy="351095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Box 2">
            <a:extLst>
              <a:ext uri="{FF2B5EF4-FFF2-40B4-BE49-F238E27FC236}">
                <a16:creationId xmlns:a16="http://schemas.microsoft.com/office/drawing/2014/main" id="{7916968F-B825-4DE8-B321-2EBB70E130F7}"/>
              </a:ext>
            </a:extLst>
          </p:cNvPr>
          <p:cNvSpPr txBox="1"/>
          <p:nvPr/>
        </p:nvSpPr>
        <p:spPr>
          <a:xfrm>
            <a:off x="4253971" y="2063131"/>
            <a:ext cx="3922620" cy="461665"/>
          </a:xfrm>
          <a:prstGeom prst="rect">
            <a:avLst/>
          </a:prstGeom>
          <a:noFill/>
        </p:spPr>
        <p:txBody>
          <a:bodyPr wrap="square" rtlCol="0">
            <a:spAutoFit/>
          </a:bodyPr>
          <a:lstStyle/>
          <a:p>
            <a:r>
              <a:rPr lang="en-US" sz="2400" dirty="0">
                <a:latin typeface="Lucida Handwriting" panose="03010101010101010101" pitchFamily="66" charset="0"/>
              </a:rPr>
              <a:t>Proud to be Parkside</a:t>
            </a:r>
            <a:endParaRPr lang="en-GB" sz="2400" dirty="0">
              <a:latin typeface="Lucida Handwriting" panose="03010101010101010101" pitchFamily="66" charset="0"/>
            </a:endParaRPr>
          </a:p>
        </p:txBody>
      </p:sp>
    </p:spTree>
    <p:extLst>
      <p:ext uri="{BB962C8B-B14F-4D97-AF65-F5344CB8AC3E}">
        <p14:creationId xmlns:p14="http://schemas.microsoft.com/office/powerpoint/2010/main" val="35122101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8021DC5-0C8B-4653-A6AE-0F55BC391E4D}"/>
              </a:ext>
            </a:extLst>
          </p:cNvPr>
          <p:cNvSpPr txBox="1"/>
          <p:nvPr/>
        </p:nvSpPr>
        <p:spPr>
          <a:xfrm>
            <a:off x="1010653" y="112295"/>
            <a:ext cx="10443410" cy="461665"/>
          </a:xfrm>
          <a:prstGeom prst="rect">
            <a:avLst/>
          </a:prstGeom>
          <a:noFill/>
        </p:spPr>
        <p:txBody>
          <a:bodyPr wrap="square" rtlCol="0">
            <a:spAutoFit/>
          </a:bodyPr>
          <a:lstStyle/>
          <a:p>
            <a:pPr algn="ctr"/>
            <a:r>
              <a:rPr lang="en-GB" sz="2400" b="1" dirty="0"/>
              <a:t>EYFS Intent, Implementation and Impact </a:t>
            </a:r>
          </a:p>
        </p:txBody>
      </p:sp>
      <p:sp>
        <p:nvSpPr>
          <p:cNvPr id="9" name="TextBox 8">
            <a:extLst>
              <a:ext uri="{FF2B5EF4-FFF2-40B4-BE49-F238E27FC236}">
                <a16:creationId xmlns:a16="http://schemas.microsoft.com/office/drawing/2014/main" id="{61C8A6D4-F7AA-4B8C-B237-66781A47DAAD}"/>
              </a:ext>
            </a:extLst>
          </p:cNvPr>
          <p:cNvSpPr txBox="1"/>
          <p:nvPr/>
        </p:nvSpPr>
        <p:spPr>
          <a:xfrm>
            <a:off x="177800" y="478449"/>
            <a:ext cx="11836400" cy="66325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u="sng" dirty="0">
                <a:ea typeface="+mn-lt"/>
                <a:cs typeface="+mn-lt"/>
              </a:rPr>
              <a:t>INTENT </a:t>
            </a:r>
            <a:br>
              <a:rPr lang="en-GB" sz="1200" dirty="0">
                <a:ea typeface="+mn-lt"/>
                <a:cs typeface="+mn-lt"/>
              </a:rPr>
            </a:br>
            <a:r>
              <a:rPr lang="en-GB" sz="1200" dirty="0"/>
              <a:t>In our Early Years setting, we believe in creating a space where every child is nurtured, connections blossom, and the seeds of lifelong learning are sown with care. Recognising the pivotal role of these formative years, we focus on fostering communication, learning through play, a love of reading and high-quality interactions and connections whilst embracing the uniqueness of each and every child. Learning is an adventure at Parkside, our immersive, play-based activities spark curiosity, create a love for exploration and a thirst for knowledge. </a:t>
            </a:r>
          </a:p>
          <a:p>
            <a:endParaRPr lang="en-GB" sz="1200" dirty="0"/>
          </a:p>
          <a:p>
            <a:r>
              <a:rPr lang="en-GB" sz="1200" dirty="0"/>
              <a:t>Our Nursery and Reception classes are special places where we believe that our children deserve the best possible start to begin their exciting Parkside journey. Our aspiration is to be an outstanding provision where each child's journey is filled with opportunities that encourage children to take risks, make mistakes and be resilient learners.  We strive to foster a love for learning that lasts a lifetime, laying the groundwork to create kind, independent, resilient, determined, respectful and proud individuals. We view development holistically, so our Early Years curriculum is designed to be tangible and theme-based; providing our pupils with knowledge, self-belief and cultural capital to ensure they are ‘school ready’ when they leave the Early Years.</a:t>
            </a:r>
          </a:p>
          <a:p>
            <a:r>
              <a:rPr lang="en-GB" sz="1200" dirty="0"/>
              <a:t>We celebrate and welcome differences which enables all children to flourish. In each setting, we believe that early childhood should provide happiness, limitless curiosity and a hunger for learning. At Parkside we strive to ensure that at the end of each day all children leave happy, knowing more and are able to do more in all areas of learning. </a:t>
            </a:r>
          </a:p>
          <a:p>
            <a:pPr fontAlgn="base"/>
            <a:endParaRPr lang="en-GB" sz="1200" dirty="0"/>
          </a:p>
          <a:p>
            <a:r>
              <a:rPr lang="en-GB" sz="1200" b="1" dirty="0"/>
              <a:t>The Explorers/Adventurers </a:t>
            </a:r>
            <a:endParaRPr lang="en-GB" sz="1200" dirty="0"/>
          </a:p>
          <a:p>
            <a:r>
              <a:rPr lang="en-GB" sz="1200" dirty="0"/>
              <a:t>Our youngest children are The Explorers. This room provides opportunities for our children to foster warm and nurturing relationships with their key workers. We prepare our children to be lifelong learners through consistent and embedded routines. Learning is led by our curious children’s interests and enhanced through high-quality interactions with our skilled practitioners. We promote an early exploration of the world around us. We provide a multitude of opportunities to appreciate the importance of community. </a:t>
            </a:r>
          </a:p>
          <a:p>
            <a:r>
              <a:rPr lang="en-GB" sz="1200" dirty="0"/>
              <a:t> </a:t>
            </a:r>
          </a:p>
          <a:p>
            <a:r>
              <a:rPr lang="en-GB" sz="1200" b="1" dirty="0"/>
              <a:t>The Investigators </a:t>
            </a:r>
            <a:endParaRPr lang="en-GB" sz="1200" dirty="0"/>
          </a:p>
          <a:p>
            <a:r>
              <a:rPr lang="en-GB" sz="1200" dirty="0"/>
              <a:t>Our pre school children are The Investigators. This room ignites a love of learning that children will cherish throughout their school journey. We prepare our children for Reception readiness through building healthy relationships with their peers and adults alike. Learning is a collaboration of children’s curiosities punctuated with carefully planned adult led learning. We promote a wealth of opportunities to foster independence so that our children are fully equipped for their Reception pathway. </a:t>
            </a:r>
          </a:p>
          <a:p>
            <a:r>
              <a:rPr lang="en-GB" sz="1200" dirty="0"/>
              <a:t> </a:t>
            </a:r>
          </a:p>
          <a:p>
            <a:r>
              <a:rPr lang="en-GB" sz="1200" b="1" dirty="0"/>
              <a:t>The Rangers</a:t>
            </a:r>
            <a:endParaRPr lang="en-GB" sz="1200" dirty="0"/>
          </a:p>
          <a:p>
            <a:r>
              <a:rPr lang="en-GB" sz="1200" dirty="0"/>
              <a:t>Our Reception classes are The Rangers. These classes lay the foundations that equip our children with a hunger for lifelong learning. We provide a multitude of opportunities that encourage our children to take risks and be resilient learners. Learning is carefully planned and sequenced so that children are able to make links between their learning. We promote a thirst for adventure through open-ended provision, allowing children to showcase determination in their independent learning. </a:t>
            </a:r>
          </a:p>
          <a:p>
            <a:endParaRPr lang="en-GB" sz="1200" dirty="0">
              <a:ea typeface="+mn-lt"/>
              <a:cs typeface="+mn-lt"/>
            </a:endParaRPr>
          </a:p>
          <a:p>
            <a:br>
              <a:rPr lang="en-GB" sz="1200" dirty="0">
                <a:ea typeface="+mn-lt"/>
                <a:cs typeface="+mn-lt"/>
              </a:rPr>
            </a:br>
            <a:br>
              <a:rPr lang="en-US" sz="1200" dirty="0">
                <a:ea typeface="+mn-lt"/>
                <a:cs typeface="+mn-lt"/>
              </a:rPr>
            </a:br>
            <a:br>
              <a:rPr lang="en-US" sz="1100" dirty="0">
                <a:ea typeface="+mn-lt"/>
                <a:cs typeface="+mn-lt"/>
              </a:rPr>
            </a:br>
            <a:br>
              <a:rPr lang="en-GB" dirty="0">
                <a:ea typeface="+mn-lt"/>
                <a:cs typeface="+mn-lt"/>
              </a:rPr>
            </a:br>
            <a:br>
              <a:rPr lang="en-GB" dirty="0">
                <a:ea typeface="+mn-lt"/>
                <a:cs typeface="+mn-lt"/>
              </a:rPr>
            </a:br>
            <a:endParaRPr lang="en-GB" dirty="0">
              <a:ea typeface="+mn-lt"/>
              <a:cs typeface="+mn-lt"/>
            </a:endParaRPr>
          </a:p>
        </p:txBody>
      </p:sp>
    </p:spTree>
    <p:extLst>
      <p:ext uri="{BB962C8B-B14F-4D97-AF65-F5344CB8AC3E}">
        <p14:creationId xmlns:p14="http://schemas.microsoft.com/office/powerpoint/2010/main" val="42237793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40CFD9F-E581-446D-B8F4-2CE36847059D}"/>
              </a:ext>
            </a:extLst>
          </p:cNvPr>
          <p:cNvSpPr/>
          <p:nvPr/>
        </p:nvSpPr>
        <p:spPr>
          <a:xfrm>
            <a:off x="130628" y="751344"/>
            <a:ext cx="11930743" cy="5632311"/>
          </a:xfrm>
          <a:prstGeom prst="rect">
            <a:avLst/>
          </a:prstGeom>
        </p:spPr>
        <p:txBody>
          <a:bodyPr wrap="square">
            <a:spAutoFit/>
          </a:bodyPr>
          <a:lstStyle/>
          <a:p>
            <a:r>
              <a:rPr lang="en-GB" sz="1200" b="1" u="sng" dirty="0">
                <a:ea typeface="+mn-lt"/>
                <a:cs typeface="+mn-lt"/>
              </a:rPr>
              <a:t>IMPLEMENTATION</a:t>
            </a:r>
            <a:br>
              <a:rPr lang="en-GB" sz="1200" dirty="0">
                <a:ea typeface="+mn-lt"/>
                <a:cs typeface="+mn-lt"/>
              </a:rPr>
            </a:br>
            <a:r>
              <a:rPr lang="en-GB" sz="1200" dirty="0">
                <a:ea typeface="+mn-lt"/>
                <a:cs typeface="+mn-lt"/>
              </a:rPr>
              <a:t>Classes work collaboratively to provide an enriching, stimulating curriculum that covers each area of learning; equipping our children with the secure foundations that enable them to fulfil their potential in their current and future learning. We refer to the key documents ‘The Statutory Requirements for the EYFS’ and ‘Development Matters’ to inform the planning of our tangible and theme-based curriculum that provides our pupils with knowledge, self-belief and cultural capital to ensure they are school ready when they leave the Early Years. The curriculum is split into 7 areas of learning (3 Prime Areas and 4 Specific Areas).</a:t>
            </a:r>
            <a:br>
              <a:rPr lang="en-GB" sz="1200" dirty="0">
                <a:ea typeface="+mn-lt"/>
                <a:cs typeface="+mn-lt"/>
              </a:rPr>
            </a:br>
            <a:br>
              <a:rPr lang="en-GB" sz="1200" dirty="0">
                <a:ea typeface="+mn-lt"/>
                <a:cs typeface="+mn-lt"/>
              </a:rPr>
            </a:br>
            <a:r>
              <a:rPr lang="en-GB" sz="1200" b="1" dirty="0">
                <a:ea typeface="+mn-lt"/>
                <a:cs typeface="+mn-lt"/>
              </a:rPr>
              <a:t>Prime Areas</a:t>
            </a:r>
            <a:r>
              <a:rPr lang="en-US" sz="1200" b="1" dirty="0">
                <a:ea typeface="+mn-lt"/>
                <a:cs typeface="+mn-lt"/>
              </a:rPr>
              <a:t> </a:t>
            </a:r>
            <a:br>
              <a:rPr lang="en-US" sz="1200" b="1" dirty="0">
                <a:ea typeface="+mn-lt"/>
                <a:cs typeface="+mn-lt"/>
              </a:rPr>
            </a:br>
            <a:r>
              <a:rPr lang="en-US" sz="1200" dirty="0">
                <a:ea typeface="+mn-lt"/>
                <a:cs typeface="+mn-lt"/>
              </a:rPr>
              <a:t>Personal, Social and Emotional Development (PSED)</a:t>
            </a:r>
            <a:r>
              <a:rPr lang="en-GB" sz="1200" dirty="0">
                <a:ea typeface="+mn-lt"/>
                <a:cs typeface="+mn-lt"/>
              </a:rPr>
              <a:t> involves helping children to develop a positive sense of themselves, and others; to form positive relationships and develop respect for others; to develop social skills and learn how to manage their feelings; to understand appropriate behaviour in groups; and to have confidence in their own abilities. </a:t>
            </a:r>
            <a:r>
              <a:rPr lang="en-US" sz="1200" dirty="0">
                <a:ea typeface="+mn-lt"/>
                <a:cs typeface="+mn-lt"/>
              </a:rPr>
              <a:t> </a:t>
            </a:r>
            <a:endParaRPr lang="en-GB" sz="1200" dirty="0">
              <a:ea typeface="+mn-lt"/>
              <a:cs typeface="+mn-lt"/>
            </a:endParaRPr>
          </a:p>
          <a:p>
            <a:br>
              <a:rPr lang="en-US" sz="1200" dirty="0">
                <a:ea typeface="+mn-lt"/>
                <a:cs typeface="+mn-lt"/>
              </a:rPr>
            </a:br>
            <a:r>
              <a:rPr lang="en-US" sz="1200" dirty="0">
                <a:ea typeface="+mn-lt"/>
                <a:cs typeface="+mn-lt"/>
              </a:rPr>
              <a:t>Communication and Language Development</a:t>
            </a:r>
            <a:r>
              <a:rPr lang="en-GB" sz="1200" dirty="0">
                <a:ea typeface="+mn-lt"/>
                <a:cs typeface="+mn-lt"/>
              </a:rPr>
              <a:t> involves giving children opportunities to experience a language rich environment; to develop their confidence and skills in expressing themselves; and to speak and listen in a range of situations.   </a:t>
            </a:r>
            <a:r>
              <a:rPr lang="en-US" sz="1200" dirty="0">
                <a:ea typeface="+mn-lt"/>
                <a:cs typeface="+mn-lt"/>
              </a:rPr>
              <a:t> </a:t>
            </a:r>
            <a:endParaRPr lang="en-GB" sz="1200" dirty="0">
              <a:ea typeface="+mn-lt"/>
              <a:cs typeface="+mn-lt"/>
            </a:endParaRPr>
          </a:p>
          <a:p>
            <a:br>
              <a:rPr lang="en-US" sz="1200" dirty="0">
                <a:ea typeface="+mn-lt"/>
                <a:cs typeface="+mn-lt"/>
              </a:rPr>
            </a:br>
            <a:r>
              <a:rPr lang="en-US" sz="1200" dirty="0">
                <a:ea typeface="+mn-lt"/>
                <a:cs typeface="+mn-lt"/>
              </a:rPr>
              <a:t>Physical Development</a:t>
            </a:r>
            <a:r>
              <a:rPr lang="en-GB" sz="1200" dirty="0">
                <a:ea typeface="+mn-lt"/>
                <a:cs typeface="+mn-lt"/>
              </a:rPr>
              <a:t> involves providing opportunities for young children to be active and interactive; and to develop their co-ordination, control, and movement. Children must also be helped to understand the  importance of physical activity, and to make healthy choices in relation to food.  </a:t>
            </a:r>
          </a:p>
          <a:p>
            <a:endParaRPr lang="en-US" sz="1200" dirty="0">
              <a:ea typeface="+mn-lt"/>
              <a:cs typeface="+mn-lt"/>
            </a:endParaRPr>
          </a:p>
          <a:p>
            <a:r>
              <a:rPr lang="en-GB" sz="1200" b="1" dirty="0">
                <a:ea typeface="+mn-lt"/>
                <a:cs typeface="+mn-lt"/>
              </a:rPr>
              <a:t>Specific Areas</a:t>
            </a:r>
            <a:r>
              <a:rPr lang="en-US" sz="1200" b="1" dirty="0">
                <a:ea typeface="+mn-lt"/>
                <a:cs typeface="+mn-lt"/>
              </a:rPr>
              <a:t> </a:t>
            </a:r>
            <a:br>
              <a:rPr lang="en-US" sz="1200" dirty="0">
                <a:ea typeface="+mn-lt"/>
                <a:cs typeface="+mn-lt"/>
              </a:rPr>
            </a:br>
            <a:r>
              <a:rPr lang="en-US" sz="1200" dirty="0">
                <a:ea typeface="+mn-lt"/>
                <a:cs typeface="+mn-lt"/>
              </a:rPr>
              <a:t>Literacy (Reading and Writing)</a:t>
            </a:r>
            <a:r>
              <a:rPr lang="en-GB" sz="1200" dirty="0">
                <a:ea typeface="+mn-lt"/>
                <a:cs typeface="+mn-lt"/>
              </a:rPr>
              <a:t> involves encouraging children to link sounds and letters and to begin to read and write. Children must be given access to a wide range of reading materials (books, poems, and other written materials) to ignite their interest.   </a:t>
            </a:r>
            <a:r>
              <a:rPr lang="en-US" sz="1200" dirty="0">
                <a:ea typeface="+mn-lt"/>
                <a:cs typeface="+mn-lt"/>
              </a:rPr>
              <a:t> </a:t>
            </a:r>
            <a:endParaRPr lang="en-GB" sz="1200" dirty="0">
              <a:ea typeface="+mn-lt"/>
              <a:cs typeface="+mn-lt"/>
            </a:endParaRPr>
          </a:p>
          <a:p>
            <a:br>
              <a:rPr lang="en-US" sz="1200" dirty="0">
                <a:ea typeface="+mn-lt"/>
                <a:cs typeface="+mn-lt"/>
              </a:rPr>
            </a:br>
            <a:r>
              <a:rPr lang="en-US" sz="1200" dirty="0">
                <a:ea typeface="+mn-lt"/>
                <a:cs typeface="+mn-lt"/>
              </a:rPr>
              <a:t>Mathematics</a:t>
            </a:r>
            <a:r>
              <a:rPr lang="en-GB" sz="1200" dirty="0">
                <a:ea typeface="+mn-lt"/>
                <a:cs typeface="+mn-lt"/>
              </a:rPr>
              <a:t> involves providing children with opportunities to develop and improve their skills in counting, understanding and using numbers, calculating simple addition and subtraction problems; and to describe shapes, spaces, and measures.  </a:t>
            </a:r>
            <a:r>
              <a:rPr lang="en-US" sz="1200" dirty="0">
                <a:ea typeface="+mn-lt"/>
                <a:cs typeface="+mn-lt"/>
              </a:rPr>
              <a:t> </a:t>
            </a:r>
            <a:endParaRPr lang="en-GB" sz="1200" dirty="0">
              <a:ea typeface="+mn-lt"/>
              <a:cs typeface="+mn-lt"/>
            </a:endParaRPr>
          </a:p>
          <a:p>
            <a:br>
              <a:rPr lang="en-US" sz="1200" dirty="0">
                <a:ea typeface="+mn-lt"/>
                <a:cs typeface="+mn-lt"/>
              </a:rPr>
            </a:br>
            <a:r>
              <a:rPr lang="en-US" sz="1200" dirty="0">
                <a:ea typeface="+mn-lt"/>
                <a:cs typeface="+mn-lt"/>
              </a:rPr>
              <a:t>Understanding the world</a:t>
            </a:r>
            <a:r>
              <a:rPr lang="en-GB" sz="1200" dirty="0">
                <a:ea typeface="+mn-lt"/>
                <a:cs typeface="+mn-lt"/>
              </a:rPr>
              <a:t> involves guiding children to make sense of their physical world and their community through opportunities to explore, observe and find out about people, places, technology and the environment.  </a:t>
            </a:r>
            <a:r>
              <a:rPr lang="en-US" sz="1200" dirty="0">
                <a:ea typeface="+mn-lt"/>
                <a:cs typeface="+mn-lt"/>
              </a:rPr>
              <a:t> </a:t>
            </a:r>
            <a:endParaRPr lang="en-GB" sz="1200" dirty="0">
              <a:ea typeface="+mn-lt"/>
              <a:cs typeface="+mn-lt"/>
            </a:endParaRPr>
          </a:p>
          <a:p>
            <a:br>
              <a:rPr lang="en-US" sz="1200" dirty="0">
                <a:ea typeface="+mn-lt"/>
                <a:cs typeface="+mn-lt"/>
              </a:rPr>
            </a:br>
            <a:r>
              <a:rPr lang="en-US" sz="1200" dirty="0">
                <a:ea typeface="+mn-lt"/>
                <a:cs typeface="+mn-lt"/>
              </a:rPr>
              <a:t>Expressive arts and design</a:t>
            </a:r>
            <a:r>
              <a:rPr lang="en-GB" sz="1200" dirty="0">
                <a:ea typeface="+mn-lt"/>
                <a:cs typeface="+mn-lt"/>
              </a:rPr>
              <a:t> involves enabling children to explore and play with a wide range of media and materials, as well as providing opportunities and encouragement for sharing their thoughts, ideas and feelings through a variety of activities in art, music, movement, dance, role-play, and design and technology.</a:t>
            </a:r>
          </a:p>
          <a:p>
            <a:endParaRPr lang="en-GB" sz="1200" dirty="0"/>
          </a:p>
          <a:p>
            <a:endParaRPr lang="en-GB" sz="1200" dirty="0">
              <a:ea typeface="+mn-lt"/>
              <a:cs typeface="+mn-lt"/>
            </a:endParaRPr>
          </a:p>
        </p:txBody>
      </p:sp>
      <p:sp>
        <p:nvSpPr>
          <p:cNvPr id="5" name="TextBox 4">
            <a:extLst>
              <a:ext uri="{FF2B5EF4-FFF2-40B4-BE49-F238E27FC236}">
                <a16:creationId xmlns:a16="http://schemas.microsoft.com/office/drawing/2014/main" id="{DF753CF4-B891-461C-B6AB-53444EB8D41A}"/>
              </a:ext>
            </a:extLst>
          </p:cNvPr>
          <p:cNvSpPr txBox="1"/>
          <p:nvPr/>
        </p:nvSpPr>
        <p:spPr>
          <a:xfrm>
            <a:off x="1010653" y="112295"/>
            <a:ext cx="10443410" cy="461665"/>
          </a:xfrm>
          <a:prstGeom prst="rect">
            <a:avLst/>
          </a:prstGeom>
          <a:noFill/>
        </p:spPr>
        <p:txBody>
          <a:bodyPr wrap="square" rtlCol="0">
            <a:spAutoFit/>
          </a:bodyPr>
          <a:lstStyle/>
          <a:p>
            <a:pPr algn="ctr"/>
            <a:r>
              <a:rPr lang="en-GB" sz="2400" b="1" dirty="0"/>
              <a:t>EYFS Intent, Implementation and Impact </a:t>
            </a:r>
          </a:p>
        </p:txBody>
      </p:sp>
    </p:spTree>
    <p:extLst>
      <p:ext uri="{BB962C8B-B14F-4D97-AF65-F5344CB8AC3E}">
        <p14:creationId xmlns:p14="http://schemas.microsoft.com/office/powerpoint/2010/main" val="615905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FEFFA00-6512-4E74-B09B-C07CD5AF1FD6}"/>
              </a:ext>
            </a:extLst>
          </p:cNvPr>
          <p:cNvSpPr/>
          <p:nvPr/>
        </p:nvSpPr>
        <p:spPr>
          <a:xfrm>
            <a:off x="98926" y="172809"/>
            <a:ext cx="11790947" cy="4524315"/>
          </a:xfrm>
          <a:prstGeom prst="rect">
            <a:avLst/>
          </a:prstGeom>
        </p:spPr>
        <p:txBody>
          <a:bodyPr wrap="square" lIns="91440" tIns="45720" rIns="91440" bIns="45720" anchor="t">
            <a:spAutoFit/>
          </a:bodyPr>
          <a:lstStyle/>
          <a:p>
            <a:r>
              <a:rPr lang="en-GB" sz="1200" dirty="0"/>
              <a:t>Our Early Years curriculum is underpinned by the statutory Early Years Framework and Development Matters. Development Matters provides an age-related progression map which ensures that there are no gaps in learning of skills and knowledge. To ensure consistency and appropriacy, staff plan collaboratively but practitioners have autonomy to adapt our curriculum to meet the needs of every child. The curriculum is designed around themes which alternate throughout the term. Through this theme children are able to access high-quality learning in all 7 areas of learning both indoors and outdoors.  </a:t>
            </a:r>
            <a:endParaRPr lang="en-GB" sz="1200" dirty="0">
              <a:cs typeface="Calibri" panose="020F0502020204030204"/>
            </a:endParaRPr>
          </a:p>
          <a:p>
            <a:br>
              <a:rPr lang="en-GB" sz="1200" dirty="0"/>
            </a:br>
            <a:r>
              <a:rPr lang="en-GB" sz="1200" dirty="0"/>
              <a:t>Our enabling all-weather setting allows all children have the flexibility to follow their interests and practitioners facilitate their learning through discussion, conversation, vocabulary and enhancing resources. We recognise that routines and self-regulation are key aspects of a child’s development, and we invite them to take responsibility for their actions and routines.  Practitioners facilitate small group teaching and learning sessions and ensure that the setting offers high-quality continuous provision opportunities throughout the day. We are passionate about ensuring that all our children leave Early Years with a lifelong love of stories and books therefore our Nursery settings are language rich including Nursery Rhymes, stories, songs and story times. Our children begin to develop their preferences for favourite stories and authors whilst being able to make links to their own experiences and themes.  </a:t>
            </a:r>
            <a:br>
              <a:rPr lang="en-GB" sz="1200" dirty="0"/>
            </a:br>
            <a:br>
              <a:rPr lang="en-GB" sz="1200" dirty="0"/>
            </a:br>
            <a:r>
              <a:rPr lang="en-GB" sz="1200" dirty="0"/>
              <a:t>To further enhance our children’s learning journey, Reception practitioners build on the skills and knowledge already acquired regardless of a child’s previous Early Years journey. We equip our children with the behaviours and tools so that they are school ready as they leave the Early Years.  </a:t>
            </a:r>
            <a:br>
              <a:rPr lang="en-GB" sz="1200" dirty="0"/>
            </a:br>
            <a:br>
              <a:rPr lang="en-GB" sz="1200" dirty="0"/>
            </a:br>
            <a:r>
              <a:rPr lang="en-GB" sz="1200" dirty="0"/>
              <a:t>Little </a:t>
            </a:r>
            <a:r>
              <a:rPr lang="en-GB" sz="1200" dirty="0" err="1"/>
              <a:t>Wandle</a:t>
            </a:r>
            <a:r>
              <a:rPr lang="en-GB" sz="1200" dirty="0"/>
              <a:t>: Letters and Sounds revised programme provides the basis for our whole class phonics teaching. The White Rose Maths scheme structures teaching and learning in Reception. </a:t>
            </a:r>
          </a:p>
          <a:p>
            <a:br>
              <a:rPr lang="en-GB" sz="1200" dirty="0"/>
            </a:br>
            <a:endParaRPr lang="en-GB" sz="1200" dirty="0"/>
          </a:p>
          <a:p>
            <a:r>
              <a:rPr lang="en-GB" sz="1200" b="1" u="sng" dirty="0"/>
              <a:t>IMPACT</a:t>
            </a:r>
            <a:r>
              <a:rPr lang="en-GB" sz="1200" dirty="0"/>
              <a:t> </a:t>
            </a:r>
            <a:br>
              <a:rPr lang="en-GB" sz="1200" dirty="0"/>
            </a:br>
            <a:r>
              <a:rPr lang="en-GB" sz="1200" dirty="0"/>
              <a:t>We strive to ensure that our children ‘Come you are and leave as a champion’. We define an Early Years Parkside champion as a child who embodies Kindness, Honesty, Independence, Determination, Respect; knows more and can do more and is ready for their next stage in learning.   </a:t>
            </a:r>
            <a:endParaRPr lang="en-GB" sz="1200" dirty="0">
              <a:cs typeface="Calibri"/>
            </a:endParaRPr>
          </a:p>
          <a:p>
            <a:br>
              <a:rPr lang="en-GB" sz="1200" dirty="0"/>
            </a:br>
            <a:r>
              <a:rPr lang="en-GB" sz="1200" dirty="0"/>
              <a:t>By the end of reception, most children will achieve the early learning goals and will be ready to transition into Key Stage 1 as independent and determined learners, with the knowledge and skills they need to succeed.</a:t>
            </a:r>
            <a:endParaRPr lang="en-GB" dirty="0">
              <a:cs typeface="Calibri" panose="020F0502020204030204"/>
            </a:endParaRPr>
          </a:p>
        </p:txBody>
      </p:sp>
    </p:spTree>
    <p:extLst>
      <p:ext uri="{BB962C8B-B14F-4D97-AF65-F5344CB8AC3E}">
        <p14:creationId xmlns:p14="http://schemas.microsoft.com/office/powerpoint/2010/main" val="3390514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9561F-F48C-4941-8595-CE75BFCEB5B1}"/>
              </a:ext>
            </a:extLst>
          </p:cNvPr>
          <p:cNvSpPr>
            <a:spLocks noGrp="1"/>
          </p:cNvSpPr>
          <p:nvPr>
            <p:ph type="title"/>
          </p:nvPr>
        </p:nvSpPr>
        <p:spPr>
          <a:xfrm>
            <a:off x="838200" y="-111954"/>
            <a:ext cx="10515600" cy="1325563"/>
          </a:xfrm>
        </p:spPr>
        <p:txBody>
          <a:bodyPr/>
          <a:lstStyle/>
          <a:p>
            <a:pPr algn="ctr"/>
            <a:r>
              <a:rPr lang="en-GB" b="1">
                <a:latin typeface="+mn-lt"/>
              </a:rPr>
              <a:t>Curriculum Progression </a:t>
            </a:r>
          </a:p>
        </p:txBody>
      </p:sp>
      <p:graphicFrame>
        <p:nvGraphicFramePr>
          <p:cNvPr id="4" name="Table 3">
            <a:extLst>
              <a:ext uri="{FF2B5EF4-FFF2-40B4-BE49-F238E27FC236}">
                <a16:creationId xmlns:a16="http://schemas.microsoft.com/office/drawing/2014/main" id="{0346DFDF-41C7-4500-9294-89EE5A44901D}"/>
              </a:ext>
            </a:extLst>
          </p:cNvPr>
          <p:cNvGraphicFramePr>
            <a:graphicFrameLocks noGrp="1"/>
          </p:cNvGraphicFramePr>
          <p:nvPr>
            <p:extLst>
              <p:ext uri="{D42A27DB-BD31-4B8C-83A1-F6EECF244321}">
                <p14:modId xmlns:p14="http://schemas.microsoft.com/office/powerpoint/2010/main" val="1711203009"/>
              </p:ext>
            </p:extLst>
          </p:nvPr>
        </p:nvGraphicFramePr>
        <p:xfrm>
          <a:off x="66261" y="814811"/>
          <a:ext cx="12050305" cy="5841871"/>
        </p:xfrm>
        <a:graphic>
          <a:graphicData uri="http://schemas.openxmlformats.org/drawingml/2006/table">
            <a:tbl>
              <a:tblPr firstRow="1" bandRow="1">
                <a:tableStyleId>{5C22544A-7EE6-4342-B048-85BDC9FD1C3A}</a:tableStyleId>
              </a:tblPr>
              <a:tblGrid>
                <a:gridCol w="2129203">
                  <a:extLst>
                    <a:ext uri="{9D8B030D-6E8A-4147-A177-3AD203B41FA5}">
                      <a16:colId xmlns:a16="http://schemas.microsoft.com/office/drawing/2014/main" val="3929101644"/>
                    </a:ext>
                  </a:extLst>
                </a:gridCol>
                <a:gridCol w="2316178">
                  <a:extLst>
                    <a:ext uri="{9D8B030D-6E8A-4147-A177-3AD203B41FA5}">
                      <a16:colId xmlns:a16="http://schemas.microsoft.com/office/drawing/2014/main" val="3496371830"/>
                    </a:ext>
                  </a:extLst>
                </a:gridCol>
                <a:gridCol w="3334693">
                  <a:extLst>
                    <a:ext uri="{9D8B030D-6E8A-4147-A177-3AD203B41FA5}">
                      <a16:colId xmlns:a16="http://schemas.microsoft.com/office/drawing/2014/main" val="1539909481"/>
                    </a:ext>
                  </a:extLst>
                </a:gridCol>
                <a:gridCol w="4270231">
                  <a:extLst>
                    <a:ext uri="{9D8B030D-6E8A-4147-A177-3AD203B41FA5}">
                      <a16:colId xmlns:a16="http://schemas.microsoft.com/office/drawing/2014/main" val="2894418856"/>
                    </a:ext>
                  </a:extLst>
                </a:gridCol>
              </a:tblGrid>
              <a:tr h="486283">
                <a:tc>
                  <a:txBody>
                    <a:bodyPr/>
                    <a:lstStyle/>
                    <a:p>
                      <a:endParaRPr lang="en-GB" dirty="0"/>
                    </a:p>
                  </a:txBody>
                  <a:tcPr/>
                </a:tc>
                <a:tc>
                  <a:txBody>
                    <a:bodyPr/>
                    <a:lstStyle/>
                    <a:p>
                      <a:pPr algn="ctr"/>
                      <a:r>
                        <a:rPr lang="en-GB" dirty="0"/>
                        <a:t>Autumn</a:t>
                      </a:r>
                    </a:p>
                    <a:p>
                      <a:pPr algn="ctr"/>
                      <a:r>
                        <a:rPr lang="en-GB" dirty="0"/>
                        <a:t>The World Around Us</a:t>
                      </a:r>
                    </a:p>
                  </a:txBody>
                  <a:tcPr/>
                </a:tc>
                <a:tc>
                  <a:txBody>
                    <a:bodyPr/>
                    <a:lstStyle/>
                    <a:p>
                      <a:pPr algn="ctr"/>
                      <a:r>
                        <a:rPr lang="en-GB" dirty="0"/>
                        <a:t>Spring</a:t>
                      </a:r>
                      <a:br>
                        <a:rPr lang="en-GB" dirty="0"/>
                      </a:br>
                      <a:r>
                        <a:rPr lang="en-GB" dirty="0"/>
                        <a:t>The Wide World</a:t>
                      </a:r>
                    </a:p>
                  </a:txBody>
                  <a:tcPr/>
                </a:tc>
                <a:tc>
                  <a:txBody>
                    <a:bodyPr/>
                    <a:lstStyle/>
                    <a:p>
                      <a:pPr algn="ctr"/>
                      <a:r>
                        <a:rPr lang="en-GB" dirty="0"/>
                        <a:t>Summer</a:t>
                      </a:r>
                      <a:br>
                        <a:rPr lang="en-GB" dirty="0"/>
                      </a:br>
                      <a:r>
                        <a:rPr lang="en-GB" dirty="0"/>
                        <a:t>The Changing World </a:t>
                      </a:r>
                    </a:p>
                  </a:txBody>
                  <a:tcPr/>
                </a:tc>
                <a:extLst>
                  <a:ext uri="{0D108BD9-81ED-4DB2-BD59-A6C34878D82A}">
                    <a16:rowId xmlns:a16="http://schemas.microsoft.com/office/drawing/2014/main" val="3894879270"/>
                  </a:ext>
                </a:extLst>
              </a:tr>
              <a:tr h="1178431">
                <a:tc>
                  <a:txBody>
                    <a:bodyPr/>
                    <a:lstStyle/>
                    <a:p>
                      <a:pPr algn="ctr"/>
                      <a:r>
                        <a:rPr lang="en-GB" sz="1800" b="0" dirty="0">
                          <a:latin typeface="Lucida Handwriting" panose="03010101010101010101" pitchFamily="66" charset="0"/>
                        </a:rPr>
                        <a:t>The Explorers/</a:t>
                      </a:r>
                    </a:p>
                    <a:p>
                      <a:pPr algn="ctr"/>
                      <a:r>
                        <a:rPr lang="en-GB" sz="1800" b="0" dirty="0">
                          <a:latin typeface="Lucida Handwriting" panose="03010101010101010101" pitchFamily="66" charset="0"/>
                        </a:rPr>
                        <a:t>Adventurers</a:t>
                      </a:r>
                    </a:p>
                  </a:txBody>
                  <a:tcPr/>
                </a:tc>
                <a:tc>
                  <a:txBody>
                    <a:bodyPr/>
                    <a:lstStyle/>
                    <a:p>
                      <a:r>
                        <a:rPr lang="en-GB" sz="1400" dirty="0"/>
                        <a:t>Marvellous Me</a:t>
                      </a:r>
                      <a:br>
                        <a:rPr lang="en-GB" sz="1400" dirty="0"/>
                      </a:br>
                      <a:r>
                        <a:rPr lang="en-GB" sz="1400" dirty="0"/>
                        <a:t>Autumn</a:t>
                      </a:r>
                      <a:br>
                        <a:rPr lang="en-GB" sz="1400" dirty="0"/>
                      </a:br>
                      <a:r>
                        <a:rPr lang="en-GB" sz="1400" dirty="0"/>
                        <a:t>Woodland animals </a:t>
                      </a:r>
                      <a:br>
                        <a:rPr lang="en-GB" sz="1400" dirty="0"/>
                      </a:br>
                      <a:r>
                        <a:rPr lang="en-GB" sz="1400" dirty="0"/>
                        <a:t>Christmas</a:t>
                      </a:r>
                    </a:p>
                    <a:p>
                      <a:r>
                        <a:rPr lang="en-GB" sz="1400" dirty="0"/>
                        <a:t>Bonfire Night </a:t>
                      </a:r>
                    </a:p>
                  </a:txBody>
                  <a:tcPr/>
                </a:tc>
                <a:tc>
                  <a:txBody>
                    <a:bodyPr/>
                    <a:lstStyle/>
                    <a:p>
                      <a:r>
                        <a:rPr lang="en-GB" sz="1400" dirty="0"/>
                        <a:t>Winter &amp; Spring</a:t>
                      </a:r>
                    </a:p>
                    <a:p>
                      <a:pPr lvl="0">
                        <a:buNone/>
                      </a:pPr>
                      <a:r>
                        <a:rPr lang="en-GB" sz="1400" dirty="0"/>
                        <a:t>Mother's Day</a:t>
                      </a:r>
                      <a:br>
                        <a:rPr lang="en-GB" sz="1400" dirty="0"/>
                      </a:br>
                      <a:r>
                        <a:rPr lang="en-GB" sz="1400" dirty="0"/>
                        <a:t>Planting seeds</a:t>
                      </a:r>
                      <a:br>
                        <a:rPr lang="en-GB" sz="1400" dirty="0"/>
                      </a:br>
                      <a:r>
                        <a:rPr lang="en-GB" sz="1400" dirty="0"/>
                        <a:t>Easter</a:t>
                      </a:r>
                      <a:br>
                        <a:rPr lang="en-GB" sz="1400" dirty="0"/>
                      </a:br>
                      <a:r>
                        <a:rPr lang="en-GB" sz="1400" dirty="0"/>
                        <a:t>Farm animals  </a:t>
                      </a:r>
                    </a:p>
                  </a:txBody>
                  <a:tcPr/>
                </a:tc>
                <a:tc>
                  <a:txBody>
                    <a:bodyPr/>
                    <a:lstStyle/>
                    <a:p>
                      <a:r>
                        <a:rPr lang="en-US" sz="1400" dirty="0"/>
                        <a:t>Summer weather</a:t>
                      </a:r>
                      <a:br>
                        <a:rPr lang="en-US" sz="1400" dirty="0"/>
                      </a:br>
                      <a:r>
                        <a:rPr lang="en-US" sz="1400" dirty="0"/>
                        <a:t>Minibeasts</a:t>
                      </a:r>
                      <a:br>
                        <a:rPr lang="en-US" sz="1400" dirty="0"/>
                      </a:br>
                      <a:r>
                        <a:rPr lang="en-US" sz="1400" dirty="0"/>
                        <a:t>Our environment</a:t>
                      </a:r>
                      <a:br>
                        <a:rPr lang="en-US" sz="1400" dirty="0"/>
                      </a:br>
                      <a:r>
                        <a:rPr lang="en-US" sz="1400" dirty="0"/>
                        <a:t>Father’s Day</a:t>
                      </a:r>
                      <a:endParaRPr lang="en-GB" sz="1400" dirty="0"/>
                    </a:p>
                  </a:txBody>
                  <a:tcPr/>
                </a:tc>
                <a:extLst>
                  <a:ext uri="{0D108BD9-81ED-4DB2-BD59-A6C34878D82A}">
                    <a16:rowId xmlns:a16="http://schemas.microsoft.com/office/drawing/2014/main" val="3357817134"/>
                  </a:ext>
                </a:extLst>
              </a:tr>
              <a:tr h="1178431">
                <a:tc>
                  <a:txBody>
                    <a:bodyPr/>
                    <a:lstStyle/>
                    <a:p>
                      <a:pPr algn="ctr"/>
                      <a:r>
                        <a:rPr lang="en-GB" sz="1800" b="0" dirty="0">
                          <a:latin typeface="Lucida Handwriting" panose="03010101010101010101" pitchFamily="66" charset="0"/>
                        </a:rPr>
                        <a:t>The Investigators</a:t>
                      </a:r>
                    </a:p>
                  </a:txBody>
                  <a:tcPr/>
                </a:tc>
                <a:tc>
                  <a:txBody>
                    <a:bodyPr/>
                    <a:lstStyle/>
                    <a:p>
                      <a:r>
                        <a:rPr lang="en-GB" sz="1400" dirty="0"/>
                        <a:t>All About Me</a:t>
                      </a:r>
                      <a:br>
                        <a:rPr lang="en-GB" sz="1400" dirty="0"/>
                      </a:br>
                      <a:r>
                        <a:rPr lang="en-GB" sz="1400" dirty="0"/>
                        <a:t>Autumn</a:t>
                      </a:r>
                      <a:br>
                        <a:rPr lang="en-GB" sz="1400" dirty="0"/>
                      </a:br>
                      <a:r>
                        <a:rPr lang="en-GB" sz="1400" dirty="0"/>
                        <a:t>Bonfire Night</a:t>
                      </a:r>
                      <a:br>
                        <a:rPr lang="en-GB" sz="1400" dirty="0"/>
                      </a:br>
                      <a:r>
                        <a:rPr lang="en-GB" sz="1400" dirty="0"/>
                        <a:t>Christmas</a:t>
                      </a:r>
                      <a:br>
                        <a:rPr lang="en-GB" sz="1400" dirty="0"/>
                      </a:br>
                      <a:r>
                        <a:rPr lang="en-GB" sz="1400" dirty="0"/>
                        <a:t>Farm animals offspring </a:t>
                      </a:r>
                    </a:p>
                  </a:txBody>
                  <a:tcPr/>
                </a:tc>
                <a:tc>
                  <a:txBody>
                    <a:bodyPr/>
                    <a:lstStyle/>
                    <a:p>
                      <a:r>
                        <a:rPr lang="en-GB" sz="1400" dirty="0"/>
                        <a:t>Winter &amp; Spring </a:t>
                      </a:r>
                    </a:p>
                    <a:p>
                      <a:pPr lvl="0">
                        <a:buNone/>
                      </a:pPr>
                      <a:r>
                        <a:rPr lang="en-GB" sz="1400" dirty="0"/>
                        <a:t>Chinese New Year</a:t>
                      </a:r>
                      <a:br>
                        <a:rPr lang="en-GB" sz="1400" dirty="0"/>
                      </a:br>
                      <a:r>
                        <a:rPr lang="en-GB" sz="1400" dirty="0"/>
                        <a:t>Valentine's Day</a:t>
                      </a:r>
                      <a:br>
                        <a:rPr lang="en-GB" sz="1400" dirty="0"/>
                      </a:br>
                      <a:r>
                        <a:rPr lang="en-GB" sz="1400" dirty="0"/>
                        <a:t>Shrove Tuesday</a:t>
                      </a:r>
                      <a:br>
                        <a:rPr lang="en-GB" sz="1400" dirty="0"/>
                      </a:br>
                      <a:r>
                        <a:rPr lang="en-GB" sz="1400" dirty="0"/>
                        <a:t>Mother's Day</a:t>
                      </a:r>
                    </a:p>
                    <a:p>
                      <a:pPr lvl="0">
                        <a:buNone/>
                      </a:pPr>
                      <a:r>
                        <a:rPr lang="en-GB" sz="1400" dirty="0"/>
                        <a:t>Recycling</a:t>
                      </a:r>
                    </a:p>
                    <a:p>
                      <a:pPr lvl="0">
                        <a:buNone/>
                      </a:pPr>
                      <a:r>
                        <a:rPr lang="en-GB" sz="1400" dirty="0"/>
                        <a:t>Spring</a:t>
                      </a:r>
                      <a:br>
                        <a:rPr lang="en-GB" sz="1400" dirty="0"/>
                      </a:br>
                      <a:r>
                        <a:rPr lang="en-GB" sz="1400" dirty="0"/>
                        <a:t>Planting &amp; growing </a:t>
                      </a:r>
                    </a:p>
                    <a:p>
                      <a:pPr lvl="0">
                        <a:buNone/>
                      </a:pPr>
                      <a:r>
                        <a:rPr lang="en-GB" sz="1400" dirty="0"/>
                        <a:t>Easter</a:t>
                      </a:r>
                    </a:p>
                  </a:txBody>
                  <a:tcPr/>
                </a:tc>
                <a:tc>
                  <a:txBody>
                    <a:bodyPr/>
                    <a:lstStyle/>
                    <a:p>
                      <a:r>
                        <a:rPr lang="en-GB" sz="1400" dirty="0"/>
                        <a:t>New Life </a:t>
                      </a:r>
                    </a:p>
                    <a:p>
                      <a:pPr lvl="0">
                        <a:buNone/>
                      </a:pPr>
                      <a:r>
                        <a:rPr lang="en-GB" sz="1400" dirty="0"/>
                        <a:t>Transition to school</a:t>
                      </a:r>
                    </a:p>
                    <a:p>
                      <a:pPr lvl="0">
                        <a:buNone/>
                      </a:pPr>
                      <a:r>
                        <a:rPr lang="en-GB" sz="1400" dirty="0"/>
                        <a:t>Graduation</a:t>
                      </a:r>
                    </a:p>
                    <a:p>
                      <a:pPr lvl="0">
                        <a:buNone/>
                      </a:pPr>
                      <a:r>
                        <a:rPr lang="en-GB" sz="1400" dirty="0"/>
                        <a:t>Growing Together: Seed &amp; Animals</a:t>
                      </a:r>
                    </a:p>
                    <a:p>
                      <a:pPr lvl="0">
                        <a:buNone/>
                      </a:pPr>
                      <a:r>
                        <a:rPr lang="en-GB" sz="1400" dirty="0"/>
                        <a:t>Father’s Day </a:t>
                      </a:r>
                    </a:p>
                  </a:txBody>
                  <a:tcPr/>
                </a:tc>
                <a:extLst>
                  <a:ext uri="{0D108BD9-81ED-4DB2-BD59-A6C34878D82A}">
                    <a16:rowId xmlns:a16="http://schemas.microsoft.com/office/drawing/2014/main" val="3440236501"/>
                  </a:ext>
                </a:extLst>
              </a:tr>
              <a:tr h="1178431">
                <a:tc>
                  <a:txBody>
                    <a:bodyPr/>
                    <a:lstStyle/>
                    <a:p>
                      <a:pPr algn="ctr"/>
                      <a:r>
                        <a:rPr lang="en-GB" sz="1800" b="0" dirty="0">
                          <a:latin typeface="Lucida Handwriting" panose="03010101010101010101" pitchFamily="66" charset="0"/>
                        </a:rPr>
                        <a:t>The Rangers</a:t>
                      </a:r>
                    </a:p>
                    <a:p>
                      <a:pPr algn="ctr"/>
                      <a:r>
                        <a:rPr lang="en-GB" sz="1800" b="0" dirty="0">
                          <a:latin typeface="Lucida Handwriting" panose="03010101010101010101" pitchFamily="66" charset="0"/>
                        </a:rPr>
                        <a:t>(Reception)</a:t>
                      </a:r>
                    </a:p>
                  </a:txBody>
                  <a:tcPr/>
                </a:tc>
                <a:tc>
                  <a:txBody>
                    <a:bodyPr/>
                    <a:lstStyle/>
                    <a:p>
                      <a:r>
                        <a:rPr lang="en-GB" sz="1400" dirty="0"/>
                        <a:t>Individual Me</a:t>
                      </a:r>
                      <a:br>
                        <a:rPr lang="en-GB" sz="1400" dirty="0"/>
                      </a:br>
                      <a:r>
                        <a:rPr lang="en-GB" sz="1400" dirty="0"/>
                        <a:t>Harvest</a:t>
                      </a:r>
                      <a:br>
                        <a:rPr lang="en-GB" sz="1400" dirty="0"/>
                      </a:br>
                      <a:r>
                        <a:rPr lang="en-GB" sz="1400" dirty="0"/>
                        <a:t>Autumn</a:t>
                      </a:r>
                      <a:br>
                        <a:rPr lang="en-GB" sz="1400" dirty="0"/>
                      </a:br>
                      <a:r>
                        <a:rPr lang="en-GB" sz="1400" dirty="0"/>
                        <a:t>Animals and their habitats</a:t>
                      </a:r>
                    </a:p>
                    <a:p>
                      <a:r>
                        <a:rPr lang="en-GB" sz="1400" dirty="0"/>
                        <a:t>Diwali &amp; </a:t>
                      </a:r>
                    </a:p>
                    <a:p>
                      <a:r>
                        <a:rPr lang="en-GB" sz="1400" dirty="0"/>
                        <a:t>The Gunpowder Plot</a:t>
                      </a:r>
                      <a:br>
                        <a:rPr lang="en-GB" sz="1400" dirty="0"/>
                      </a:br>
                      <a:r>
                        <a:rPr lang="en-GB" sz="1400" dirty="0"/>
                        <a:t>Remembrance Day</a:t>
                      </a:r>
                    </a:p>
                    <a:p>
                      <a:r>
                        <a:rPr lang="en-GB" sz="1400" dirty="0"/>
                        <a:t>Christmas</a:t>
                      </a:r>
                    </a:p>
                  </a:txBody>
                  <a:tcPr/>
                </a:tc>
                <a:tc>
                  <a:txBody>
                    <a:bodyPr/>
                    <a:lstStyle/>
                    <a:p>
                      <a:r>
                        <a:rPr lang="en-GB" sz="1400" dirty="0"/>
                        <a:t>Winter &amp; Spring </a:t>
                      </a:r>
                    </a:p>
                    <a:p>
                      <a:r>
                        <a:rPr lang="en-GB" sz="1400" dirty="0"/>
                        <a:t>Around the World: Different countries </a:t>
                      </a:r>
                      <a:br>
                        <a:rPr lang="en-GB" sz="1400" dirty="0"/>
                      </a:br>
                      <a:r>
                        <a:rPr lang="en-GB" sz="1400" dirty="0"/>
                        <a:t>Chinese New Year</a:t>
                      </a:r>
                      <a:br>
                        <a:rPr lang="en-GB" sz="1400" dirty="0"/>
                      </a:br>
                      <a:r>
                        <a:rPr lang="en-GB" sz="1400" dirty="0"/>
                        <a:t>Spring</a:t>
                      </a:r>
                      <a:br>
                        <a:rPr lang="en-GB" sz="1400" dirty="0"/>
                      </a:br>
                      <a:r>
                        <a:rPr lang="en-GB" sz="1400" dirty="0"/>
                        <a:t>Mother's Day</a:t>
                      </a:r>
                    </a:p>
                    <a:p>
                      <a:pPr lvl="0">
                        <a:buNone/>
                      </a:pPr>
                      <a:r>
                        <a:rPr lang="en-GB" sz="1400" dirty="0"/>
                        <a:t>Growing plants </a:t>
                      </a:r>
                      <a:br>
                        <a:rPr lang="en-GB" sz="1400" dirty="0"/>
                      </a:br>
                      <a:r>
                        <a:rPr lang="en-GB" sz="1400" dirty="0"/>
                        <a:t>Life cycles </a:t>
                      </a:r>
                      <a:br>
                        <a:rPr lang="en-GB" sz="1400" dirty="0"/>
                      </a:br>
                      <a:r>
                        <a:rPr lang="en-GB" sz="1400" dirty="0"/>
                        <a:t>Easter </a:t>
                      </a:r>
                      <a:br>
                        <a:rPr lang="en-GB" sz="1400" dirty="0"/>
                      </a:br>
                      <a:endParaRPr lang="en-GB" sz="1400" dirty="0"/>
                    </a:p>
                  </a:txBody>
                  <a:tcPr/>
                </a:tc>
                <a:tc>
                  <a:txBody>
                    <a:bodyPr/>
                    <a:lstStyle/>
                    <a:p>
                      <a:r>
                        <a:rPr lang="en-GB" sz="1400" dirty="0"/>
                        <a:t>Ramadan </a:t>
                      </a:r>
                      <a:br>
                        <a:rPr lang="en-GB" sz="1400" dirty="0"/>
                      </a:br>
                      <a:r>
                        <a:rPr lang="en-GB" sz="1400" dirty="0"/>
                        <a:t>Different families</a:t>
                      </a:r>
                      <a:br>
                        <a:rPr lang="en-GB" sz="1400" dirty="0"/>
                      </a:br>
                      <a:r>
                        <a:rPr lang="en-GB" sz="1400" dirty="0"/>
                        <a:t>Animals from around the world </a:t>
                      </a:r>
                      <a:br>
                        <a:rPr lang="en-GB" sz="1400" dirty="0"/>
                      </a:br>
                      <a:r>
                        <a:rPr lang="en-GB" sz="1400" dirty="0"/>
                        <a:t>Summer</a:t>
                      </a:r>
                    </a:p>
                  </a:txBody>
                  <a:tcPr/>
                </a:tc>
                <a:extLst>
                  <a:ext uri="{0D108BD9-81ED-4DB2-BD59-A6C34878D82A}">
                    <a16:rowId xmlns:a16="http://schemas.microsoft.com/office/drawing/2014/main" val="67359826"/>
                  </a:ext>
                </a:extLst>
              </a:tr>
            </a:tbl>
          </a:graphicData>
        </a:graphic>
      </p:graphicFrame>
    </p:spTree>
    <p:extLst>
      <p:ext uri="{BB962C8B-B14F-4D97-AF65-F5344CB8AC3E}">
        <p14:creationId xmlns:p14="http://schemas.microsoft.com/office/powerpoint/2010/main" val="32260441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8C61534-B41B-45F6-B714-D546885E1B3B}"/>
              </a:ext>
            </a:extLst>
          </p:cNvPr>
          <p:cNvPicPr>
            <a:picLocks noChangeAspect="1"/>
          </p:cNvPicPr>
          <p:nvPr/>
        </p:nvPicPr>
        <p:blipFill>
          <a:blip r:embed="rId2"/>
          <a:stretch>
            <a:fillRect/>
          </a:stretch>
        </p:blipFill>
        <p:spPr>
          <a:xfrm>
            <a:off x="278157" y="277652"/>
            <a:ext cx="1047896" cy="1105054"/>
          </a:xfrm>
          <a:prstGeom prst="rect">
            <a:avLst/>
          </a:prstGeom>
        </p:spPr>
      </p:pic>
      <p:pic>
        <p:nvPicPr>
          <p:cNvPr id="6" name="Picture 5">
            <a:extLst>
              <a:ext uri="{FF2B5EF4-FFF2-40B4-BE49-F238E27FC236}">
                <a16:creationId xmlns:a16="http://schemas.microsoft.com/office/drawing/2014/main" id="{8A9D4810-C0F4-4386-A22C-FA8609FD4833}"/>
              </a:ext>
            </a:extLst>
          </p:cNvPr>
          <p:cNvPicPr>
            <a:picLocks noChangeAspect="1"/>
          </p:cNvPicPr>
          <p:nvPr/>
        </p:nvPicPr>
        <p:blipFill>
          <a:blip r:embed="rId2"/>
          <a:stretch>
            <a:fillRect/>
          </a:stretch>
        </p:blipFill>
        <p:spPr>
          <a:xfrm>
            <a:off x="10865947" y="277652"/>
            <a:ext cx="1047896" cy="1105054"/>
          </a:xfrm>
          <a:prstGeom prst="rect">
            <a:avLst/>
          </a:prstGeom>
        </p:spPr>
      </p:pic>
      <p:sp>
        <p:nvSpPr>
          <p:cNvPr id="7" name="TextBox 6">
            <a:extLst>
              <a:ext uri="{FF2B5EF4-FFF2-40B4-BE49-F238E27FC236}">
                <a16:creationId xmlns:a16="http://schemas.microsoft.com/office/drawing/2014/main" id="{6F9DB6A4-28BE-4D0F-8AEB-FAE36B60E3F7}"/>
              </a:ext>
            </a:extLst>
          </p:cNvPr>
          <p:cNvSpPr txBox="1"/>
          <p:nvPr/>
        </p:nvSpPr>
        <p:spPr>
          <a:xfrm>
            <a:off x="1438630" y="277651"/>
            <a:ext cx="9864370" cy="707886"/>
          </a:xfrm>
          <a:prstGeom prst="rect">
            <a:avLst/>
          </a:prstGeom>
          <a:noFill/>
        </p:spPr>
        <p:txBody>
          <a:bodyPr wrap="square" lIns="91440" tIns="45720" rIns="91440" bIns="45720" rtlCol="0" anchor="t">
            <a:spAutoFit/>
          </a:bodyPr>
          <a:lstStyle/>
          <a:p>
            <a:pPr algn="ctr"/>
            <a:r>
              <a:rPr lang="en-GB" sz="4000" b="1" dirty="0"/>
              <a:t>The Explorers’/Adventurers’ Curriculum</a:t>
            </a:r>
            <a:endParaRPr lang="en-GB" sz="4000" b="1" dirty="0">
              <a:cs typeface="Calibri"/>
            </a:endParaRPr>
          </a:p>
        </p:txBody>
      </p:sp>
      <p:pic>
        <p:nvPicPr>
          <p:cNvPr id="2" name="Picture 2" descr="A picture containing text, person, child, child&#10;&#10;Description automatically generated">
            <a:extLst>
              <a:ext uri="{FF2B5EF4-FFF2-40B4-BE49-F238E27FC236}">
                <a16:creationId xmlns:a16="http://schemas.microsoft.com/office/drawing/2014/main" id="{FD3EA71A-0498-4809-AA4C-89C64BCA4D99}"/>
              </a:ext>
            </a:extLst>
          </p:cNvPr>
          <p:cNvPicPr>
            <a:picLocks noChangeAspect="1"/>
          </p:cNvPicPr>
          <p:nvPr/>
        </p:nvPicPr>
        <p:blipFill>
          <a:blip r:embed="rId3"/>
          <a:stretch>
            <a:fillRect/>
          </a:stretch>
        </p:blipFill>
        <p:spPr>
          <a:xfrm rot="21201486">
            <a:off x="2207192" y="1467140"/>
            <a:ext cx="3289539" cy="489117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7" descr="A picture containing chart&#10;&#10;Description automatically generated">
            <a:extLst>
              <a:ext uri="{FF2B5EF4-FFF2-40B4-BE49-F238E27FC236}">
                <a16:creationId xmlns:a16="http://schemas.microsoft.com/office/drawing/2014/main" id="{C150CEEC-8094-4726-918F-FE4D6B8D8EAA}"/>
              </a:ext>
            </a:extLst>
          </p:cNvPr>
          <p:cNvPicPr>
            <a:picLocks noChangeAspect="1"/>
          </p:cNvPicPr>
          <p:nvPr/>
        </p:nvPicPr>
        <p:blipFill>
          <a:blip r:embed="rId4"/>
          <a:stretch>
            <a:fillRect/>
          </a:stretch>
        </p:blipFill>
        <p:spPr>
          <a:xfrm rot="475429">
            <a:off x="6223906" y="1853153"/>
            <a:ext cx="3807124" cy="380712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2668191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1B5DE8D3-7176-4618-9FEA-83AEFB676139}"/>
              </a:ext>
            </a:extLst>
          </p:cNvPr>
          <p:cNvGraphicFramePr>
            <a:graphicFrameLocks noGrp="1"/>
          </p:cNvGraphicFramePr>
          <p:nvPr>
            <p:extLst>
              <p:ext uri="{D42A27DB-BD31-4B8C-83A1-F6EECF244321}">
                <p14:modId xmlns:p14="http://schemas.microsoft.com/office/powerpoint/2010/main" val="3428531948"/>
              </p:ext>
            </p:extLst>
          </p:nvPr>
        </p:nvGraphicFramePr>
        <p:xfrm>
          <a:off x="116995" y="69295"/>
          <a:ext cx="11958009" cy="5541820"/>
        </p:xfrm>
        <a:graphic>
          <a:graphicData uri="http://schemas.openxmlformats.org/drawingml/2006/table">
            <a:tbl>
              <a:tblPr firstRow="1" bandRow="1">
                <a:tableStyleId>{5C22544A-7EE6-4342-B048-85BDC9FD1C3A}</a:tableStyleId>
              </a:tblPr>
              <a:tblGrid>
                <a:gridCol w="2097386">
                  <a:extLst>
                    <a:ext uri="{9D8B030D-6E8A-4147-A177-3AD203B41FA5}">
                      <a16:colId xmlns:a16="http://schemas.microsoft.com/office/drawing/2014/main" val="359391115"/>
                    </a:ext>
                  </a:extLst>
                </a:gridCol>
                <a:gridCol w="3609236">
                  <a:extLst>
                    <a:ext uri="{9D8B030D-6E8A-4147-A177-3AD203B41FA5}">
                      <a16:colId xmlns:a16="http://schemas.microsoft.com/office/drawing/2014/main" val="981241150"/>
                    </a:ext>
                  </a:extLst>
                </a:gridCol>
                <a:gridCol w="3130989">
                  <a:extLst>
                    <a:ext uri="{9D8B030D-6E8A-4147-A177-3AD203B41FA5}">
                      <a16:colId xmlns:a16="http://schemas.microsoft.com/office/drawing/2014/main" val="4238045778"/>
                    </a:ext>
                  </a:extLst>
                </a:gridCol>
                <a:gridCol w="3120398">
                  <a:extLst>
                    <a:ext uri="{9D8B030D-6E8A-4147-A177-3AD203B41FA5}">
                      <a16:colId xmlns:a16="http://schemas.microsoft.com/office/drawing/2014/main" val="218200871"/>
                    </a:ext>
                  </a:extLst>
                </a:gridCol>
              </a:tblGrid>
              <a:tr h="498811">
                <a:tc gridSpan="4">
                  <a:txBody>
                    <a:bodyPr/>
                    <a:lstStyle/>
                    <a:p>
                      <a:pPr algn="ctr"/>
                      <a:r>
                        <a:rPr lang="en-GB" dirty="0"/>
                        <a:t>Explorers Termly Planner </a:t>
                      </a: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5793574"/>
                  </a:ext>
                </a:extLst>
              </a:tr>
              <a:tr h="491055">
                <a:tc>
                  <a:txBody>
                    <a:bodyPr/>
                    <a:lstStyle/>
                    <a:p>
                      <a:endParaRPr lang="en-GB" sz="1400" dirty="0"/>
                    </a:p>
                  </a:txBody>
                  <a:tcPr/>
                </a:tc>
                <a:tc>
                  <a:txBody>
                    <a:bodyPr/>
                    <a:lstStyle/>
                    <a:p>
                      <a:pPr algn="ctr"/>
                      <a:r>
                        <a:rPr lang="en-GB" sz="1400" b="1"/>
                        <a:t>Autumn</a:t>
                      </a:r>
                    </a:p>
                  </a:txBody>
                  <a:tcPr/>
                </a:tc>
                <a:tc>
                  <a:txBody>
                    <a:bodyPr/>
                    <a:lstStyle/>
                    <a:p>
                      <a:pPr algn="ctr"/>
                      <a:r>
                        <a:rPr lang="en-GB" sz="1400" b="1" dirty="0"/>
                        <a:t>Spring</a:t>
                      </a:r>
                    </a:p>
                  </a:txBody>
                  <a:tcPr/>
                </a:tc>
                <a:tc>
                  <a:txBody>
                    <a:bodyPr/>
                    <a:lstStyle/>
                    <a:p>
                      <a:pPr algn="ctr"/>
                      <a:r>
                        <a:rPr lang="en-GB" sz="1400" b="1"/>
                        <a:t>Summer</a:t>
                      </a:r>
                    </a:p>
                  </a:txBody>
                  <a:tcPr/>
                </a:tc>
                <a:extLst>
                  <a:ext uri="{0D108BD9-81ED-4DB2-BD59-A6C34878D82A}">
                    <a16:rowId xmlns:a16="http://schemas.microsoft.com/office/drawing/2014/main" val="3628756056"/>
                  </a:ext>
                </a:extLst>
              </a:tr>
              <a:tr h="860961">
                <a:tc>
                  <a:txBody>
                    <a:bodyPr/>
                    <a:lstStyle/>
                    <a:p>
                      <a:r>
                        <a:rPr lang="en-GB" sz="1050" b="1"/>
                        <a:t>Launch Day &amp; Celebration</a:t>
                      </a:r>
                    </a:p>
                  </a:txBody>
                  <a:tcPr/>
                </a:tc>
                <a:tc>
                  <a:txBody>
                    <a:bodyPr/>
                    <a:lstStyle/>
                    <a:p>
                      <a:r>
                        <a:rPr lang="en-GB" sz="1050" dirty="0"/>
                        <a:t>Fabulous First Day</a:t>
                      </a:r>
                      <a:br>
                        <a:rPr lang="en-GB" sz="1050" dirty="0"/>
                      </a:br>
                      <a:r>
                        <a:rPr lang="en-GB" sz="1050" dirty="0"/>
                        <a:t>Harvest crafts</a:t>
                      </a:r>
                    </a:p>
                    <a:p>
                      <a:r>
                        <a:rPr lang="en-GB" sz="1050" dirty="0"/>
                        <a:t>Christmas craft celebration</a:t>
                      </a:r>
                      <a:br>
                        <a:rPr lang="en-GB" sz="1050" dirty="0"/>
                      </a:br>
                      <a:r>
                        <a:rPr lang="en-GB" sz="1050" dirty="0"/>
                        <a:t>Settling in Celebration</a:t>
                      </a:r>
                      <a:br>
                        <a:rPr lang="en-GB" sz="1050" dirty="0"/>
                      </a:br>
                      <a:r>
                        <a:rPr lang="en-GB" sz="1050" dirty="0"/>
                        <a:t>Letterbox walk </a:t>
                      </a:r>
                    </a:p>
                    <a:p>
                      <a:r>
                        <a:rPr lang="en-GB" sz="1050" dirty="0"/>
                        <a:t>Nursery Rhyme week </a:t>
                      </a:r>
                    </a:p>
                  </a:txBody>
                  <a:tcPr/>
                </a:tc>
                <a:tc>
                  <a:txBody>
                    <a:bodyPr/>
                    <a:lstStyle/>
                    <a:p>
                      <a:r>
                        <a:rPr lang="en-US" sz="1050" dirty="0"/>
                        <a:t>Tiger Who Came to Tea tea-party</a:t>
                      </a:r>
                    </a:p>
                    <a:p>
                      <a:r>
                        <a:rPr lang="en-US" sz="1050" dirty="0"/>
                        <a:t>Bakery walk </a:t>
                      </a:r>
                      <a:br>
                        <a:rPr lang="en-US" sz="1050" dirty="0"/>
                      </a:br>
                      <a:br>
                        <a:rPr lang="en-US" sz="1050" dirty="0"/>
                      </a:br>
                      <a:endParaRPr lang="en-GB" sz="1050" dirty="0"/>
                    </a:p>
                  </a:txBody>
                  <a:tcPr/>
                </a:tc>
                <a:tc>
                  <a:txBody>
                    <a:bodyPr/>
                    <a:lstStyle/>
                    <a:p>
                      <a:endParaRPr lang="en-GB" sz="1050" dirty="0"/>
                    </a:p>
                  </a:txBody>
                  <a:tcPr/>
                </a:tc>
                <a:extLst>
                  <a:ext uri="{0D108BD9-81ED-4DB2-BD59-A6C34878D82A}">
                    <a16:rowId xmlns:a16="http://schemas.microsoft.com/office/drawing/2014/main" val="3356678973"/>
                  </a:ext>
                </a:extLst>
              </a:tr>
              <a:tr h="860961">
                <a:tc>
                  <a:txBody>
                    <a:bodyPr/>
                    <a:lstStyle/>
                    <a:p>
                      <a:r>
                        <a:rPr lang="en-GB" sz="1050" b="1"/>
                        <a:t>Parental Contribution</a:t>
                      </a:r>
                    </a:p>
                  </a:txBody>
                  <a:tcPr/>
                </a:tc>
                <a:tc>
                  <a:txBody>
                    <a:bodyPr/>
                    <a:lstStyle/>
                    <a:p>
                      <a:br>
                        <a:rPr lang="en-GB" sz="1050" dirty="0"/>
                      </a:br>
                      <a:r>
                        <a:rPr lang="en-GB" sz="1050" dirty="0"/>
                        <a:t>Family photographs </a:t>
                      </a:r>
                    </a:p>
                    <a:p>
                      <a:r>
                        <a:rPr lang="en-GB" sz="1050" dirty="0"/>
                        <a:t>Bedtime stories</a:t>
                      </a:r>
                    </a:p>
                    <a:p>
                      <a:r>
                        <a:rPr lang="en-GB" sz="1050" dirty="0"/>
                        <a:t>Story sacks</a:t>
                      </a:r>
                    </a:p>
                  </a:txBody>
                  <a:tcPr/>
                </a:tc>
                <a:tc>
                  <a:txBody>
                    <a:bodyPr/>
                    <a:lstStyle/>
                    <a:p>
                      <a:r>
                        <a:rPr lang="en-GB" sz="1050" dirty="0"/>
                        <a:t>Parker the Parkside Bear </a:t>
                      </a:r>
                      <a:br>
                        <a:rPr lang="en-GB" sz="1050" dirty="0"/>
                      </a:br>
                      <a:r>
                        <a:rPr lang="en-GB" sz="1050" dirty="0"/>
                        <a:t>RSPB: Big Garden Birdwatch </a:t>
                      </a:r>
                    </a:p>
                  </a:txBody>
                  <a:tcPr/>
                </a:tc>
                <a:tc>
                  <a:txBody>
                    <a:bodyPr/>
                    <a:lstStyle/>
                    <a:p>
                      <a:r>
                        <a:rPr lang="en-GB" sz="1050" dirty="0"/>
                        <a:t>Teddy Bear’s Picnic</a:t>
                      </a:r>
                      <a:br>
                        <a:rPr lang="en-GB" sz="1050" dirty="0"/>
                      </a:br>
                      <a:r>
                        <a:rPr lang="en-GB" sz="1050" dirty="0"/>
                        <a:t>Decorate</a:t>
                      </a:r>
                      <a:r>
                        <a:rPr lang="en-GB" sz="1050" baseline="0" dirty="0"/>
                        <a:t> a plant pot for a sunflower</a:t>
                      </a:r>
                      <a:br>
                        <a:rPr lang="en-GB" sz="1050" baseline="0" dirty="0"/>
                      </a:br>
                      <a:r>
                        <a:rPr lang="en-GB" sz="1050" baseline="0" dirty="0"/>
                        <a:t>Painting stones for the garden </a:t>
                      </a:r>
                      <a:endParaRPr lang="en-GB" sz="1050" dirty="0"/>
                    </a:p>
                  </a:txBody>
                  <a:tcPr/>
                </a:tc>
                <a:extLst>
                  <a:ext uri="{0D108BD9-81ED-4DB2-BD59-A6C34878D82A}">
                    <a16:rowId xmlns:a16="http://schemas.microsoft.com/office/drawing/2014/main" val="1121494956"/>
                  </a:ext>
                </a:extLst>
              </a:tr>
              <a:tr h="498811">
                <a:tc>
                  <a:txBody>
                    <a:bodyPr/>
                    <a:lstStyle/>
                    <a:p>
                      <a:r>
                        <a:rPr lang="en-GB" sz="1050" b="1"/>
                        <a:t>Visits/Visitors</a:t>
                      </a:r>
                    </a:p>
                  </a:txBody>
                  <a:tcPr/>
                </a:tc>
                <a:tc>
                  <a:txBody>
                    <a:bodyPr/>
                    <a:lstStyle/>
                    <a:p>
                      <a:r>
                        <a:rPr lang="en-GB" sz="1050" err="1"/>
                        <a:t>Quilma</a:t>
                      </a:r>
                      <a:r>
                        <a:rPr lang="en-GB" sz="1050"/>
                        <a:t> the Hedgehog </a:t>
                      </a:r>
                      <a:br>
                        <a:rPr lang="en-GB" sz="1050"/>
                      </a:br>
                      <a:r>
                        <a:rPr lang="en-GB" sz="1050"/>
                        <a:t>Festive Fun in the Forest</a:t>
                      </a:r>
                    </a:p>
                  </a:txBody>
                  <a:tcPr/>
                </a:tc>
                <a:tc>
                  <a:txBody>
                    <a:bodyPr/>
                    <a:lstStyle/>
                    <a:p>
                      <a:endParaRPr lang="en-GB" sz="105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t>Farm on Wheels visit</a:t>
                      </a:r>
                    </a:p>
                    <a:p>
                      <a:endParaRPr lang="en-GB" sz="1050" dirty="0"/>
                    </a:p>
                  </a:txBody>
                  <a:tcPr/>
                </a:tc>
                <a:extLst>
                  <a:ext uri="{0D108BD9-81ED-4DB2-BD59-A6C34878D82A}">
                    <a16:rowId xmlns:a16="http://schemas.microsoft.com/office/drawing/2014/main" val="591316816"/>
                  </a:ext>
                </a:extLst>
              </a:tr>
              <a:tr h="498811">
                <a:tc>
                  <a:txBody>
                    <a:bodyPr/>
                    <a:lstStyle/>
                    <a:p>
                      <a:r>
                        <a:rPr lang="en-GB" sz="1050" b="1"/>
                        <a:t>Celebrations</a:t>
                      </a:r>
                    </a:p>
                  </a:txBody>
                  <a:tcPr/>
                </a:tc>
                <a:tc>
                  <a:txBody>
                    <a:bodyPr/>
                    <a:lstStyle/>
                    <a:p>
                      <a:r>
                        <a:rPr lang="en-GB" sz="1050"/>
                        <a:t>Birthdays, Christmas traditions</a:t>
                      </a:r>
                    </a:p>
                  </a:txBody>
                  <a:tcPr/>
                </a:tc>
                <a:tc>
                  <a:txBody>
                    <a:bodyPr/>
                    <a:lstStyle/>
                    <a:p>
                      <a:r>
                        <a:rPr lang="en-GB" sz="1050" dirty="0"/>
                        <a:t>Winnie the Pooh Day, Chinese New Year, Valentine's Day, Pancake Day, World Book Day, Red Nose Day, Mother's Day, Easter </a:t>
                      </a:r>
                    </a:p>
                  </a:txBody>
                  <a:tcPr/>
                </a:tc>
                <a:tc>
                  <a:txBody>
                    <a:bodyPr/>
                    <a:lstStyle/>
                    <a:p>
                      <a:r>
                        <a:rPr lang="en-GB" sz="1050" dirty="0"/>
                        <a:t>The Queen's Jubilee, World Bee Day, World Bike Day, Father’s Day</a:t>
                      </a:r>
                    </a:p>
                  </a:txBody>
                  <a:tcPr/>
                </a:tc>
                <a:extLst>
                  <a:ext uri="{0D108BD9-81ED-4DB2-BD59-A6C34878D82A}">
                    <a16:rowId xmlns:a16="http://schemas.microsoft.com/office/drawing/2014/main" val="698862090"/>
                  </a:ext>
                </a:extLst>
              </a:tr>
              <a:tr h="498811">
                <a:tc>
                  <a:txBody>
                    <a:bodyPr/>
                    <a:lstStyle/>
                    <a:p>
                      <a:r>
                        <a:rPr lang="en-GB" sz="1050" b="1"/>
                        <a:t>Parkside Values</a:t>
                      </a:r>
                    </a:p>
                  </a:txBody>
                  <a:tcPr/>
                </a:tc>
                <a:tc>
                  <a:txBody>
                    <a:bodyPr/>
                    <a:lstStyle/>
                    <a:p>
                      <a:r>
                        <a:rPr lang="en-GB" sz="1050" b="1"/>
                        <a:t>Kindness</a:t>
                      </a:r>
                      <a:r>
                        <a:rPr lang="en-GB" sz="1050"/>
                        <a:t> and </a:t>
                      </a:r>
                      <a:r>
                        <a:rPr lang="en-GB" sz="1050" b="1"/>
                        <a:t>Honesty</a:t>
                      </a:r>
                    </a:p>
                  </a:txBody>
                  <a:tcPr/>
                </a:tc>
                <a:tc>
                  <a:txBody>
                    <a:bodyPr/>
                    <a:lstStyle/>
                    <a:p>
                      <a:pPr lvl="0">
                        <a:buNone/>
                      </a:pPr>
                      <a:r>
                        <a:rPr lang="en-GB" sz="1050" b="1" i="0" u="none" strike="noStrike" noProof="0">
                          <a:latin typeface="Calibri"/>
                        </a:rPr>
                        <a:t>Pride </a:t>
                      </a:r>
                      <a:r>
                        <a:rPr lang="en-GB" sz="1050" b="0" i="0" u="none" strike="noStrike" noProof="0">
                          <a:latin typeface="Calibri"/>
                        </a:rPr>
                        <a:t>and </a:t>
                      </a:r>
                      <a:r>
                        <a:rPr lang="en-GB" sz="1050" b="1" i="0" u="none" strike="noStrike" noProof="0">
                          <a:latin typeface="Calibri"/>
                        </a:rPr>
                        <a:t>Determination</a:t>
                      </a:r>
                      <a:endParaRPr lang="en-US" sz="1050"/>
                    </a:p>
                  </a:txBody>
                  <a:tcPr/>
                </a:tc>
                <a:tc>
                  <a:txBody>
                    <a:bodyPr/>
                    <a:lstStyle/>
                    <a:p>
                      <a:r>
                        <a:rPr lang="en-GB" sz="1050" b="1"/>
                        <a:t>Respect </a:t>
                      </a:r>
                      <a:r>
                        <a:rPr lang="en-GB" sz="1050" b="0"/>
                        <a:t>and </a:t>
                      </a:r>
                      <a:r>
                        <a:rPr lang="en-GB" sz="1050" b="1"/>
                        <a:t>Determination</a:t>
                      </a:r>
                      <a:endParaRPr lang="en-GB" sz="1050"/>
                    </a:p>
                  </a:txBody>
                  <a:tcPr/>
                </a:tc>
                <a:extLst>
                  <a:ext uri="{0D108BD9-81ED-4DB2-BD59-A6C34878D82A}">
                    <a16:rowId xmlns:a16="http://schemas.microsoft.com/office/drawing/2014/main" val="1684044649"/>
                  </a:ext>
                </a:extLst>
              </a:tr>
              <a:tr h="498811">
                <a:tc>
                  <a:txBody>
                    <a:bodyPr/>
                    <a:lstStyle/>
                    <a:p>
                      <a:r>
                        <a:rPr lang="en-GB" sz="1050" b="1"/>
                        <a:t>Forest School</a:t>
                      </a:r>
                    </a:p>
                  </a:txBody>
                  <a:tcPr/>
                </a:tc>
                <a:tc>
                  <a:txBody>
                    <a:bodyPr/>
                    <a:lstStyle/>
                    <a:p>
                      <a:r>
                        <a:rPr lang="en-GB" sz="1050"/>
                        <a:t>Exploring the forest </a:t>
                      </a:r>
                    </a:p>
                  </a:txBody>
                  <a:tcPr/>
                </a:tc>
                <a:tc>
                  <a:txBody>
                    <a:bodyPr/>
                    <a:lstStyle/>
                    <a:p>
                      <a:r>
                        <a:rPr lang="en-GB" sz="1050" dirty="0"/>
                        <a:t>Weather, bird feeders, bird watching</a:t>
                      </a:r>
                    </a:p>
                  </a:txBody>
                  <a:tcPr/>
                </a:tc>
                <a:tc>
                  <a:txBody>
                    <a:bodyPr/>
                    <a:lstStyle/>
                    <a:p>
                      <a:r>
                        <a:rPr lang="en-US" sz="1050" dirty="0"/>
                        <a:t>Gardening, planting bulbs </a:t>
                      </a:r>
                      <a:endParaRPr lang="en-GB" sz="1050" dirty="0"/>
                    </a:p>
                  </a:txBody>
                  <a:tcPr/>
                </a:tc>
                <a:extLst>
                  <a:ext uri="{0D108BD9-81ED-4DB2-BD59-A6C34878D82A}">
                    <a16:rowId xmlns:a16="http://schemas.microsoft.com/office/drawing/2014/main" val="1757550486"/>
                  </a:ext>
                </a:extLst>
              </a:tr>
              <a:tr h="498811">
                <a:tc>
                  <a:txBody>
                    <a:bodyPr/>
                    <a:lstStyle/>
                    <a:p>
                      <a:r>
                        <a:rPr lang="en-GB" sz="1050" b="1"/>
                        <a:t>Key Vocabulary</a:t>
                      </a:r>
                    </a:p>
                  </a:txBody>
                  <a:tcPr/>
                </a:tc>
                <a:tc>
                  <a:txBody>
                    <a:bodyPr/>
                    <a:lstStyle/>
                    <a:p>
                      <a:pPr lvl="0">
                        <a:buNone/>
                      </a:pPr>
                      <a:r>
                        <a:rPr lang="en-GB" sz="1050" b="0" i="0" u="none" strike="noStrike" noProof="0">
                          <a:solidFill>
                            <a:schemeClr val="tx1"/>
                          </a:solidFill>
                          <a:latin typeface="Calibri"/>
                        </a:rPr>
                        <a:t>Mummy, Daddy, big/little brother/sister, family, baby, Autumn, crunchy, spikey, squash, conkers, pumpkins, acorns</a:t>
                      </a:r>
                      <a:endParaRPr lang="en-US" sz="1050">
                        <a:solidFill>
                          <a:schemeClr val="tx1"/>
                        </a:solidFill>
                      </a:endParaRPr>
                    </a:p>
                  </a:txBody>
                  <a:tcPr/>
                </a:tc>
                <a:tc>
                  <a:txBody>
                    <a:bodyPr/>
                    <a:lstStyle/>
                    <a:p>
                      <a:r>
                        <a:rPr lang="en-US" sz="1050" dirty="0"/>
                        <a:t>Birds, nests, home, weather, Winter, Spring, cold, changing, grow, showers, sunshine, rainbow, freezing, puddles</a:t>
                      </a:r>
                      <a:endParaRPr lang="en-GB" sz="1050" dirty="0"/>
                    </a:p>
                  </a:txBody>
                  <a:tcPr/>
                </a:tc>
                <a:tc>
                  <a:txBody>
                    <a:bodyPr/>
                    <a:lstStyle/>
                    <a:p>
                      <a:r>
                        <a:rPr lang="en-US" sz="1050" dirty="0"/>
                        <a:t>Minibeast, bugs, garden, Queen, celebrate, beanstalk, Summer</a:t>
                      </a:r>
                      <a:endParaRPr lang="en-GB" sz="1050" dirty="0"/>
                    </a:p>
                  </a:txBody>
                  <a:tcPr/>
                </a:tc>
                <a:extLst>
                  <a:ext uri="{0D108BD9-81ED-4DB2-BD59-A6C34878D82A}">
                    <a16:rowId xmlns:a16="http://schemas.microsoft.com/office/drawing/2014/main" val="2177896122"/>
                  </a:ext>
                </a:extLst>
              </a:tr>
            </a:tbl>
          </a:graphicData>
        </a:graphic>
      </p:graphicFrame>
    </p:spTree>
    <p:extLst>
      <p:ext uri="{BB962C8B-B14F-4D97-AF65-F5344CB8AC3E}">
        <p14:creationId xmlns:p14="http://schemas.microsoft.com/office/powerpoint/2010/main" val="3792907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2626AB90-4E04-464A-A99C-39E5890AD874}"/>
              </a:ext>
            </a:extLst>
          </p:cNvPr>
          <p:cNvPicPr>
            <a:picLocks noChangeAspect="1"/>
          </p:cNvPicPr>
          <p:nvPr/>
        </p:nvPicPr>
        <p:blipFill>
          <a:blip r:embed="rId3">
            <a:clrChange>
              <a:clrFrom>
                <a:srgbClr val="F8F8F8"/>
              </a:clrFrom>
              <a:clrTo>
                <a:srgbClr val="F8F8F8">
                  <a:alpha val="0"/>
                </a:srgbClr>
              </a:clrTo>
            </a:clrChange>
            <a:lum bright="70000" contrast="-70000"/>
            <a:extLst>
              <a:ext uri="{28A0092B-C50C-407E-A947-70E740481C1C}">
                <a14:useLocalDpi xmlns:a14="http://schemas.microsoft.com/office/drawing/2010/main" val="0"/>
              </a:ext>
            </a:extLst>
          </a:blip>
          <a:stretch>
            <a:fillRect/>
          </a:stretch>
        </p:blipFill>
        <p:spPr>
          <a:xfrm>
            <a:off x="4509833" y="32347"/>
            <a:ext cx="7682167" cy="6164702"/>
          </a:xfrm>
          <a:prstGeom prst="rect">
            <a:avLst/>
          </a:prstGeom>
        </p:spPr>
      </p:pic>
      <p:pic>
        <p:nvPicPr>
          <p:cNvPr id="33" name="Picture 32">
            <a:extLst>
              <a:ext uri="{FF2B5EF4-FFF2-40B4-BE49-F238E27FC236}">
                <a16:creationId xmlns:a16="http://schemas.microsoft.com/office/drawing/2014/main" id="{95D34AA1-AA00-41BE-B9CA-2113D73016C9}"/>
              </a:ext>
            </a:extLst>
          </p:cNvPr>
          <p:cNvPicPr>
            <a:picLocks noChangeAspect="1"/>
          </p:cNvPicPr>
          <p:nvPr/>
        </p:nvPicPr>
        <p:blipFill>
          <a:blip r:embed="rId3">
            <a:clrChange>
              <a:clrFrom>
                <a:srgbClr val="F8F8F8"/>
              </a:clrFrom>
              <a:clrTo>
                <a:srgbClr val="F8F8F8">
                  <a:alpha val="0"/>
                </a:srgbClr>
              </a:clrTo>
            </a:clrChange>
            <a:lum bright="70000" contrast="-70000"/>
            <a:extLst>
              <a:ext uri="{28A0092B-C50C-407E-A947-70E740481C1C}">
                <a14:useLocalDpi xmlns:a14="http://schemas.microsoft.com/office/drawing/2010/main" val="0"/>
              </a:ext>
            </a:extLst>
          </a:blip>
          <a:stretch>
            <a:fillRect/>
          </a:stretch>
        </p:blipFill>
        <p:spPr>
          <a:xfrm rot="10800000">
            <a:off x="-18943" y="660950"/>
            <a:ext cx="7682167" cy="6164702"/>
          </a:xfrm>
          <a:prstGeom prst="rect">
            <a:avLst/>
          </a:prstGeom>
        </p:spPr>
      </p:pic>
      <p:sp>
        <p:nvSpPr>
          <p:cNvPr id="2" name="TextBox 1">
            <a:extLst>
              <a:ext uri="{FF2B5EF4-FFF2-40B4-BE49-F238E27FC236}">
                <a16:creationId xmlns:a16="http://schemas.microsoft.com/office/drawing/2014/main" id="{35AA7B38-339C-4AA0-B452-5C2EC48BD003}"/>
              </a:ext>
            </a:extLst>
          </p:cNvPr>
          <p:cNvSpPr txBox="1"/>
          <p:nvPr/>
        </p:nvSpPr>
        <p:spPr>
          <a:xfrm>
            <a:off x="1975187" y="134244"/>
            <a:ext cx="8137556" cy="461665"/>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t>Autumn Term – </a:t>
            </a:r>
            <a:r>
              <a:rPr lang="en-US" sz="2400" b="1" dirty="0" err="1"/>
              <a:t>Marvellous</a:t>
            </a:r>
            <a:r>
              <a:rPr lang="en-US" sz="2400" b="1" dirty="0"/>
              <a:t> Me / Let’s Celebrate</a:t>
            </a:r>
          </a:p>
        </p:txBody>
      </p:sp>
      <p:sp>
        <p:nvSpPr>
          <p:cNvPr id="3" name="TextBox 2">
            <a:extLst>
              <a:ext uri="{FF2B5EF4-FFF2-40B4-BE49-F238E27FC236}">
                <a16:creationId xmlns:a16="http://schemas.microsoft.com/office/drawing/2014/main" id="{8BEE73B7-8CE2-4ECE-8E44-607F6ACF13E1}"/>
              </a:ext>
            </a:extLst>
          </p:cNvPr>
          <p:cNvSpPr txBox="1"/>
          <p:nvPr/>
        </p:nvSpPr>
        <p:spPr>
          <a:xfrm>
            <a:off x="152394" y="945327"/>
            <a:ext cx="3723992" cy="1938992"/>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Personal, Social and Emotional Development</a:t>
            </a:r>
          </a:p>
          <a:p>
            <a:pPr algn="just"/>
            <a:r>
              <a:rPr lang="en-US" sz="1000" dirty="0">
                <a:cs typeface="Calibri"/>
              </a:rPr>
              <a:t>We will demonstrate an understanding of our school values of </a:t>
            </a:r>
            <a:r>
              <a:rPr lang="en-US" sz="1000" b="1" dirty="0">
                <a:cs typeface="Calibri"/>
              </a:rPr>
              <a:t>kindness </a:t>
            </a:r>
            <a:r>
              <a:rPr lang="en-US" sz="1000" dirty="0">
                <a:cs typeface="Calibri"/>
              </a:rPr>
              <a:t>and </a:t>
            </a:r>
            <a:r>
              <a:rPr lang="en-US" sz="1000" b="1" dirty="0">
                <a:cs typeface="Calibri"/>
              </a:rPr>
              <a:t>honesty </a:t>
            </a:r>
            <a:r>
              <a:rPr lang="en-US" sz="1000" dirty="0">
                <a:cs typeface="Calibri"/>
              </a:rPr>
              <a:t>in action. We will </a:t>
            </a:r>
            <a:r>
              <a:rPr lang="en-GB" sz="1000" dirty="0"/>
              <a:t>settle into our new classroom and school and understand the rules we need to follow. We will learn to establish our sense of self through finding our pictures on our pegs and in our classroom. We will learn to leave our parents and go to our key workers when we come into nursery. We will learn to show our own personality traits and qualities. We will express a range of emotions to show how we are feeling. We will learn to talk about emotions through stories. We will try to do some things independently such as helping to tidy up , find our pegs and make our own choice at snack time. </a:t>
            </a:r>
            <a:endParaRPr lang="en-US" sz="1000" b="1" dirty="0">
              <a:highlight>
                <a:srgbClr val="FFFF00"/>
              </a:highlight>
              <a:cs typeface="Calibri"/>
            </a:endParaRPr>
          </a:p>
        </p:txBody>
      </p:sp>
      <p:sp>
        <p:nvSpPr>
          <p:cNvPr id="4" name="TextBox 3">
            <a:extLst>
              <a:ext uri="{FF2B5EF4-FFF2-40B4-BE49-F238E27FC236}">
                <a16:creationId xmlns:a16="http://schemas.microsoft.com/office/drawing/2014/main" id="{F8C50BD2-8291-4CCF-81DE-3B065974F8E5}"/>
              </a:ext>
            </a:extLst>
          </p:cNvPr>
          <p:cNvSpPr txBox="1"/>
          <p:nvPr/>
        </p:nvSpPr>
        <p:spPr>
          <a:xfrm>
            <a:off x="176026" y="3198218"/>
            <a:ext cx="3723992" cy="1477328"/>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Physical Development</a:t>
            </a:r>
          </a:p>
          <a:p>
            <a:pPr algn="just"/>
            <a:r>
              <a:rPr lang="en-US" sz="1000" dirty="0"/>
              <a:t>We will enjoy moving inside our classroom and in our outdoor area. We will enjoy wake up and shake up, joining in with the actions to our songs  by clapping, stomping and dancing. We use our large motor skills to help us pour and tip water, sand and oats into containers. We use our fine motor skills to begin to fasten our coats.</a:t>
            </a:r>
            <a:r>
              <a:rPr lang="en-GB" sz="1000" dirty="0"/>
              <a:t> We will use the cosy coupe cars and scooters to push ourselves along. We will climb up the steps on the slide. We will learn to kick a large ball. </a:t>
            </a:r>
          </a:p>
        </p:txBody>
      </p:sp>
      <p:sp>
        <p:nvSpPr>
          <p:cNvPr id="5" name="TextBox 4">
            <a:extLst>
              <a:ext uri="{FF2B5EF4-FFF2-40B4-BE49-F238E27FC236}">
                <a16:creationId xmlns:a16="http://schemas.microsoft.com/office/drawing/2014/main" id="{92A8FCAE-F270-4A5D-A2CF-332D08B27555}"/>
              </a:ext>
            </a:extLst>
          </p:cNvPr>
          <p:cNvSpPr txBox="1"/>
          <p:nvPr/>
        </p:nvSpPr>
        <p:spPr>
          <a:xfrm>
            <a:off x="162653" y="4888155"/>
            <a:ext cx="3723992" cy="1785104"/>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Communication and Language</a:t>
            </a:r>
          </a:p>
          <a:p>
            <a:pPr algn="just"/>
            <a:r>
              <a:rPr lang="en-US" sz="1000" dirty="0"/>
              <a:t>We will </a:t>
            </a:r>
            <a:r>
              <a:rPr lang="en-GB" sz="1000" dirty="0"/>
              <a:t>make ourselves understood to our key workers using words and actions. We will start to use our words to say how we are feeling, what we like and dislike. We will start to develop conservation with our friends and key workers but we might jump from topic to topic. We will use our role play area to develop pretend play such as making a cup of tea using the toy kettle and a cup. We will use our small world area to develop our pretend play. We will use single words to name items, in context. We will understand some of the words and instructions that our key workers use everyday.  </a:t>
            </a:r>
            <a:endParaRPr lang="en-US" sz="1000" b="1" dirty="0"/>
          </a:p>
        </p:txBody>
      </p:sp>
      <p:sp>
        <p:nvSpPr>
          <p:cNvPr id="6" name="TextBox 5">
            <a:extLst>
              <a:ext uri="{FF2B5EF4-FFF2-40B4-BE49-F238E27FC236}">
                <a16:creationId xmlns:a16="http://schemas.microsoft.com/office/drawing/2014/main" id="{3DA4841E-914C-4452-8846-1F63A0C453F6}"/>
              </a:ext>
            </a:extLst>
          </p:cNvPr>
          <p:cNvSpPr txBox="1"/>
          <p:nvPr/>
        </p:nvSpPr>
        <p:spPr>
          <a:xfrm>
            <a:off x="4093324" y="3703215"/>
            <a:ext cx="4037852" cy="2893100"/>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Literacy</a:t>
            </a:r>
          </a:p>
          <a:p>
            <a:pPr algn="just"/>
            <a:r>
              <a:rPr lang="en-GB" sz="1000" dirty="0"/>
              <a:t>We will take part in daily Nursery Rhyme time; listening to and joining in with singing songs and saying rhymes. We will copy gestures and actions that our key workers model. We will independently sing songs that we have learnt. We will spend time in our book area and will enjoy sharing books with adults and our peers. We will enjoy looking at the illustrations and noticing some of the words. We will develop our choice of a favourite book through taking home a library book each week. We will listen to a story read by an expert reader at snack time. We will have opportunities to draw using different mark making implements. We will add some marks to our drawings and will tell our key worker what the marks mean.</a:t>
            </a:r>
          </a:p>
          <a:p>
            <a:pPr algn="just"/>
            <a:endParaRPr lang="en-US" sz="1000" b="1" dirty="0"/>
          </a:p>
          <a:p>
            <a:pPr algn="just"/>
            <a:endParaRPr lang="en-US" sz="1050" dirty="0"/>
          </a:p>
          <a:p>
            <a:pPr algn="just"/>
            <a:endParaRPr lang="en-GB" sz="1050" dirty="0"/>
          </a:p>
          <a:p>
            <a:pPr algn="just"/>
            <a:endParaRPr lang="en-GB" sz="1050" dirty="0"/>
          </a:p>
          <a:p>
            <a:pPr algn="just"/>
            <a:r>
              <a:rPr lang="en-GB" sz="1050" dirty="0"/>
              <a:t>  </a:t>
            </a:r>
            <a:endParaRPr lang="en-US" sz="1050" dirty="0">
              <a:cs typeface="Calibri"/>
            </a:endParaRPr>
          </a:p>
          <a:p>
            <a:endParaRPr lang="en-US" sz="1000" b="1" dirty="0">
              <a:cs typeface="Calibri"/>
            </a:endParaRPr>
          </a:p>
          <a:p>
            <a:pPr algn="just"/>
            <a:r>
              <a:rPr lang="en-GB" sz="1000" dirty="0">
                <a:cs typeface="Calibri"/>
              </a:rPr>
              <a:t> </a:t>
            </a:r>
          </a:p>
        </p:txBody>
      </p:sp>
      <p:sp>
        <p:nvSpPr>
          <p:cNvPr id="7" name="TextBox 6">
            <a:extLst>
              <a:ext uri="{FF2B5EF4-FFF2-40B4-BE49-F238E27FC236}">
                <a16:creationId xmlns:a16="http://schemas.microsoft.com/office/drawing/2014/main" id="{4939D98B-3627-498F-BDC6-C2AB92046546}"/>
              </a:ext>
            </a:extLst>
          </p:cNvPr>
          <p:cNvSpPr txBox="1"/>
          <p:nvPr/>
        </p:nvSpPr>
        <p:spPr>
          <a:xfrm>
            <a:off x="8286412" y="938338"/>
            <a:ext cx="3753194" cy="1477328"/>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Mathematics</a:t>
            </a:r>
          </a:p>
          <a:p>
            <a:pPr algn="just"/>
            <a:r>
              <a:rPr lang="en-GB" sz="1000" dirty="0"/>
              <a:t>We will post items into different objects and enjoy taking them out again. We will use our fingers to help us join in with number rhymes such as Two Little Dickie Birds. We will make sounds, point and say some numbers in sequence to help us develop our counting. We will count the children, objects in our classroom and amount of snack we can have. We will explore different spaces in the classroom that we can squeeze ourselves into. We will use large and small blocks to build. We will select the right shape to complete inset puzzles. </a:t>
            </a:r>
            <a:endParaRPr lang="en-US" sz="1000" b="1" dirty="0"/>
          </a:p>
        </p:txBody>
      </p:sp>
      <p:sp>
        <p:nvSpPr>
          <p:cNvPr id="8" name="TextBox 7">
            <a:extLst>
              <a:ext uri="{FF2B5EF4-FFF2-40B4-BE49-F238E27FC236}">
                <a16:creationId xmlns:a16="http://schemas.microsoft.com/office/drawing/2014/main" id="{C0B90DA1-08F6-493F-85F8-46281CBC22A0}"/>
              </a:ext>
            </a:extLst>
          </p:cNvPr>
          <p:cNvSpPr txBox="1"/>
          <p:nvPr/>
        </p:nvSpPr>
        <p:spPr>
          <a:xfrm>
            <a:off x="4066907" y="938338"/>
            <a:ext cx="4037852" cy="1477328"/>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Understanding the world</a:t>
            </a:r>
          </a:p>
          <a:p>
            <a:pPr algn="just"/>
            <a:r>
              <a:rPr lang="en-GB" sz="1000" dirty="0"/>
              <a:t>We will go on daily/ weekly welly walks to explore the  natural materials outdoors. We will use our welly walks to gather natural materials to bring inside to fill up our treasure baskets. We will learn about some of the creatures of the forest. We will have photos of ourselves and our families in our classroom. We will talk about our families to our key workers and peers. We will celebrate the Bonfire Night and Christmas traditions. We will meet </a:t>
            </a:r>
            <a:r>
              <a:rPr lang="en-GB" sz="1000" dirty="0" err="1"/>
              <a:t>Quilma</a:t>
            </a:r>
            <a:r>
              <a:rPr lang="en-GB" sz="1000" dirty="0"/>
              <a:t> the hedgehog to help our understanding of the world around us. </a:t>
            </a:r>
            <a:endParaRPr lang="en-US" sz="1000" b="1" dirty="0">
              <a:cs typeface="Calibri"/>
            </a:endParaRPr>
          </a:p>
        </p:txBody>
      </p:sp>
      <p:sp>
        <p:nvSpPr>
          <p:cNvPr id="9" name="TextBox 8">
            <a:extLst>
              <a:ext uri="{FF2B5EF4-FFF2-40B4-BE49-F238E27FC236}">
                <a16:creationId xmlns:a16="http://schemas.microsoft.com/office/drawing/2014/main" id="{297B9375-483C-40A1-8EF1-8696F5C1D166}"/>
              </a:ext>
            </a:extLst>
          </p:cNvPr>
          <p:cNvSpPr txBox="1"/>
          <p:nvPr/>
        </p:nvSpPr>
        <p:spPr>
          <a:xfrm>
            <a:off x="8324482" y="4888155"/>
            <a:ext cx="3715124" cy="1708160"/>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dirty="0"/>
              <a:t>Expressive arts and design</a:t>
            </a:r>
          </a:p>
          <a:p>
            <a:pPr algn="just"/>
            <a:r>
              <a:rPr lang="en-GB" sz="1050" dirty="0"/>
              <a:t>We will join in with actions and movements to songs and music. Our daily phonics lessons will enable us to explore our voices and enjoy making sounds. We will sing songs using words that we are familiar with. We will use the music making instruments to make different noises and sounds. We will explore paint by using paintbrushes and painting with our hands, fingers and natural objects. We will investigate different materials such as playdoh, oats, leaves, sticks, bark, conkers, pumpkins, acorns and will use all our senses to explore. </a:t>
            </a:r>
            <a:endParaRPr lang="en-US" sz="1050" b="1" dirty="0">
              <a:cs typeface="Calibri"/>
            </a:endParaRPr>
          </a:p>
        </p:txBody>
      </p:sp>
      <p:pic>
        <p:nvPicPr>
          <p:cNvPr id="12" name="Picture 11">
            <a:extLst>
              <a:ext uri="{FF2B5EF4-FFF2-40B4-BE49-F238E27FC236}">
                <a16:creationId xmlns:a16="http://schemas.microsoft.com/office/drawing/2014/main" id="{A61BB33D-DF6D-4A85-9D1C-A86C9D01AB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14833" y="5471679"/>
            <a:ext cx="944915" cy="95860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4" name="Picture 13">
            <a:extLst>
              <a:ext uri="{FF2B5EF4-FFF2-40B4-BE49-F238E27FC236}">
                <a16:creationId xmlns:a16="http://schemas.microsoft.com/office/drawing/2014/main" id="{17FC6D0D-FF18-45BC-99BE-C0679F4E60E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46674" y="5586287"/>
            <a:ext cx="500063" cy="66675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6" name="Picture 15">
            <a:extLst>
              <a:ext uri="{FF2B5EF4-FFF2-40B4-BE49-F238E27FC236}">
                <a16:creationId xmlns:a16="http://schemas.microsoft.com/office/drawing/2014/main" id="{5EDC8318-FE4F-4776-81FC-A1D82EB0591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17410" y="5613960"/>
            <a:ext cx="810497" cy="81632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4019948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8" name="Picture 20" descr="Simple Cartoon Spring Trees And Birds 22287 Download Royalty Free #aBL8PY -  Clipart Suggest">
            <a:extLst>
              <a:ext uri="{FF2B5EF4-FFF2-40B4-BE49-F238E27FC236}">
                <a16:creationId xmlns:a16="http://schemas.microsoft.com/office/drawing/2014/main" id="{BBBF2873-2AFF-4AFF-B989-28399960BF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1" y="1523"/>
            <a:ext cx="12171838" cy="685647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5AA7B38-339C-4AA0-B452-5C2EC48BD003}"/>
              </a:ext>
            </a:extLst>
          </p:cNvPr>
          <p:cNvSpPr txBox="1"/>
          <p:nvPr/>
        </p:nvSpPr>
        <p:spPr>
          <a:xfrm>
            <a:off x="1975187" y="134244"/>
            <a:ext cx="8137556" cy="461665"/>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t>Spring Term – The Wide World </a:t>
            </a:r>
          </a:p>
        </p:txBody>
      </p:sp>
      <p:sp>
        <p:nvSpPr>
          <p:cNvPr id="3" name="TextBox 2">
            <a:extLst>
              <a:ext uri="{FF2B5EF4-FFF2-40B4-BE49-F238E27FC236}">
                <a16:creationId xmlns:a16="http://schemas.microsoft.com/office/drawing/2014/main" id="{8BEE73B7-8CE2-4ECE-8E44-607F6ACF13E1}"/>
              </a:ext>
            </a:extLst>
          </p:cNvPr>
          <p:cNvSpPr txBox="1"/>
          <p:nvPr/>
        </p:nvSpPr>
        <p:spPr>
          <a:xfrm>
            <a:off x="133094" y="938338"/>
            <a:ext cx="3723992" cy="1015663"/>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Personal, Social and Emotional Development</a:t>
            </a:r>
          </a:p>
          <a:p>
            <a:pPr algn="just"/>
            <a:r>
              <a:rPr lang="en-US" sz="1000" dirty="0">
                <a:cs typeface="Calibri"/>
              </a:rPr>
              <a:t>We will demonstrate an understanding of our school values of </a:t>
            </a:r>
            <a:r>
              <a:rPr lang="en-US" sz="1000" b="1" dirty="0">
                <a:cs typeface="Calibri"/>
              </a:rPr>
              <a:t>pride </a:t>
            </a:r>
            <a:r>
              <a:rPr lang="en-US" sz="1000" dirty="0">
                <a:cs typeface="Calibri"/>
              </a:rPr>
              <a:t>and </a:t>
            </a:r>
            <a:r>
              <a:rPr lang="en-US" sz="1000" b="1" dirty="0">
                <a:cs typeface="Calibri"/>
              </a:rPr>
              <a:t>determination </a:t>
            </a:r>
            <a:r>
              <a:rPr lang="en-US" sz="1000" dirty="0">
                <a:cs typeface="Calibri"/>
              </a:rPr>
              <a:t>in action. We will re-settle in our Nursery after the Christmas holidays and will welcome new children into our classroom. We will feel confident enough to visit our local park and explore the equipment. </a:t>
            </a:r>
            <a:endParaRPr lang="en-US" sz="1000" b="1" dirty="0">
              <a:highlight>
                <a:srgbClr val="FFFF00"/>
              </a:highlight>
              <a:cs typeface="Calibri"/>
            </a:endParaRPr>
          </a:p>
        </p:txBody>
      </p:sp>
      <p:sp>
        <p:nvSpPr>
          <p:cNvPr id="4" name="TextBox 3">
            <a:extLst>
              <a:ext uri="{FF2B5EF4-FFF2-40B4-BE49-F238E27FC236}">
                <a16:creationId xmlns:a16="http://schemas.microsoft.com/office/drawing/2014/main" id="{F8C50BD2-8291-4CCF-81DE-3B065974F8E5}"/>
              </a:ext>
            </a:extLst>
          </p:cNvPr>
          <p:cNvSpPr txBox="1"/>
          <p:nvPr/>
        </p:nvSpPr>
        <p:spPr>
          <a:xfrm>
            <a:off x="133094" y="2836529"/>
            <a:ext cx="3723992" cy="1477328"/>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Physical Development</a:t>
            </a:r>
          </a:p>
          <a:p>
            <a:pPr algn="just"/>
            <a:r>
              <a:rPr lang="en-US" sz="1000" dirty="0"/>
              <a:t>We will use playdoh to strengthen the muscles in our arms and fingers. We will s</a:t>
            </a:r>
            <a:r>
              <a:rPr lang="en-GB" sz="1000" dirty="0"/>
              <a:t>tart eating independently and learning how to use a knife and fork at lunchtimes. We will learn to walk, run, jump and climb and start to use the stairs independently. We will learn to move like animals in the jungle. We will explore different materials and tools to make marks. We will use the scooters and cosy coupe cars to move around the outdoor area. We will visit the park and independently use ropes and swings.</a:t>
            </a:r>
            <a:r>
              <a:rPr lang="en-US" sz="1000" dirty="0"/>
              <a:t> </a:t>
            </a:r>
            <a:endParaRPr lang="en-GB" dirty="0">
              <a:cs typeface="Calibri" panose="020F0502020204030204"/>
            </a:endParaRPr>
          </a:p>
        </p:txBody>
      </p:sp>
      <p:sp>
        <p:nvSpPr>
          <p:cNvPr id="5" name="TextBox 4">
            <a:extLst>
              <a:ext uri="{FF2B5EF4-FFF2-40B4-BE49-F238E27FC236}">
                <a16:creationId xmlns:a16="http://schemas.microsoft.com/office/drawing/2014/main" id="{92A8FCAE-F270-4A5D-A2CF-332D08B27555}"/>
              </a:ext>
            </a:extLst>
          </p:cNvPr>
          <p:cNvSpPr txBox="1"/>
          <p:nvPr/>
        </p:nvSpPr>
        <p:spPr>
          <a:xfrm>
            <a:off x="133094" y="5304918"/>
            <a:ext cx="3723992" cy="861774"/>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Communication and Language</a:t>
            </a:r>
          </a:p>
          <a:p>
            <a:pPr algn="just"/>
            <a:r>
              <a:rPr lang="en-US" sz="1000" dirty="0"/>
              <a:t>We will use our words and good listening as modelled by Polly Parrott. We will be encouraged to sit for a short period of time to play a game. We will sing Nursery Rhymes and songs following simple instructions such as: stop, start, fast, slow. </a:t>
            </a:r>
            <a:endParaRPr lang="en-US" sz="1000" b="1" dirty="0"/>
          </a:p>
        </p:txBody>
      </p:sp>
      <p:sp>
        <p:nvSpPr>
          <p:cNvPr id="6" name="TextBox 5">
            <a:extLst>
              <a:ext uri="{FF2B5EF4-FFF2-40B4-BE49-F238E27FC236}">
                <a16:creationId xmlns:a16="http://schemas.microsoft.com/office/drawing/2014/main" id="{3DA4841E-914C-4452-8846-1F63A0C453F6}"/>
              </a:ext>
            </a:extLst>
          </p:cNvPr>
          <p:cNvSpPr txBox="1"/>
          <p:nvPr/>
        </p:nvSpPr>
        <p:spPr>
          <a:xfrm>
            <a:off x="8334914" y="3704479"/>
            <a:ext cx="3723992" cy="2000548"/>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Literacy</a:t>
            </a:r>
          </a:p>
          <a:p>
            <a:pPr algn="just"/>
            <a:r>
              <a:rPr lang="en-US" sz="1050" dirty="0"/>
              <a:t>We will notice some print in our learning environment and will be encouraged to notice print in the stories that we share. We will use writing implements to m</a:t>
            </a:r>
            <a:r>
              <a:rPr lang="en-GB" sz="1050" dirty="0" err="1"/>
              <a:t>ake</a:t>
            </a:r>
            <a:r>
              <a:rPr lang="en-GB" sz="1050" dirty="0"/>
              <a:t> marks on our pictures to stand for our name.</a:t>
            </a:r>
            <a:r>
              <a:rPr lang="en-US" sz="1050" dirty="0"/>
              <a:t> We will share and enjoy books in our reading area. We will listen to stories during our snack time. </a:t>
            </a:r>
          </a:p>
          <a:p>
            <a:pPr algn="just"/>
            <a:endParaRPr lang="en-GB" sz="1050" dirty="0"/>
          </a:p>
          <a:p>
            <a:pPr algn="just"/>
            <a:endParaRPr lang="en-GB" sz="1050" dirty="0"/>
          </a:p>
          <a:p>
            <a:pPr algn="just"/>
            <a:r>
              <a:rPr lang="en-GB" sz="1050" dirty="0"/>
              <a:t>  </a:t>
            </a:r>
            <a:endParaRPr lang="en-US" sz="1050" dirty="0">
              <a:cs typeface="Calibri"/>
            </a:endParaRPr>
          </a:p>
          <a:p>
            <a:endParaRPr lang="en-US" sz="1000" b="1" dirty="0">
              <a:cs typeface="Calibri"/>
            </a:endParaRPr>
          </a:p>
          <a:p>
            <a:endParaRPr lang="en-US" sz="1000" b="1" dirty="0">
              <a:cs typeface="Calibri"/>
            </a:endParaRPr>
          </a:p>
          <a:p>
            <a:pPr algn="just"/>
            <a:r>
              <a:rPr lang="en-GB" sz="1000" dirty="0">
                <a:cs typeface="Calibri"/>
              </a:rPr>
              <a:t> </a:t>
            </a:r>
          </a:p>
        </p:txBody>
      </p:sp>
      <p:sp>
        <p:nvSpPr>
          <p:cNvPr id="7" name="TextBox 6">
            <a:extLst>
              <a:ext uri="{FF2B5EF4-FFF2-40B4-BE49-F238E27FC236}">
                <a16:creationId xmlns:a16="http://schemas.microsoft.com/office/drawing/2014/main" id="{4939D98B-3627-498F-BDC6-C2AB92046546}"/>
              </a:ext>
            </a:extLst>
          </p:cNvPr>
          <p:cNvSpPr txBox="1"/>
          <p:nvPr/>
        </p:nvSpPr>
        <p:spPr>
          <a:xfrm>
            <a:off x="8295280" y="938338"/>
            <a:ext cx="3723992" cy="1169551"/>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Mathematics</a:t>
            </a:r>
          </a:p>
          <a:p>
            <a:pPr algn="just"/>
            <a:r>
              <a:rPr lang="en-US" sz="1000" dirty="0"/>
              <a:t>We will continue to c</a:t>
            </a:r>
            <a:r>
              <a:rPr lang="en-GB" sz="1000" dirty="0" err="1"/>
              <a:t>ount</a:t>
            </a:r>
            <a:r>
              <a:rPr lang="en-GB" sz="1000" dirty="0"/>
              <a:t> in everyday contexts, such as counting how many children are here today, counting </a:t>
            </a:r>
            <a:r>
              <a:rPr lang="en-GB" sz="1000"/>
              <a:t>out food </a:t>
            </a:r>
            <a:r>
              <a:rPr lang="en-GB" sz="1000" dirty="0"/>
              <a:t>for snack, counting out cups for drinks. We will sometimes skip numbers when we count. We will react to changes of amount in a group of up to three items. We will compare sizes, weights using gesture and language. </a:t>
            </a:r>
            <a:endParaRPr lang="en-US" sz="1000" b="1" dirty="0"/>
          </a:p>
        </p:txBody>
      </p:sp>
      <p:sp>
        <p:nvSpPr>
          <p:cNvPr id="8" name="TextBox 7">
            <a:extLst>
              <a:ext uri="{FF2B5EF4-FFF2-40B4-BE49-F238E27FC236}">
                <a16:creationId xmlns:a16="http://schemas.microsoft.com/office/drawing/2014/main" id="{C0B90DA1-08F6-493F-85F8-46281CBC22A0}"/>
              </a:ext>
            </a:extLst>
          </p:cNvPr>
          <p:cNvSpPr txBox="1"/>
          <p:nvPr/>
        </p:nvSpPr>
        <p:spPr>
          <a:xfrm>
            <a:off x="4066907" y="938338"/>
            <a:ext cx="4037852" cy="2092881"/>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Understanding the world</a:t>
            </a:r>
          </a:p>
          <a:p>
            <a:pPr algn="just"/>
            <a:r>
              <a:rPr lang="en-GB" sz="1000" dirty="0"/>
              <a:t>We will look for changes and patterns in the weather. We will look after and care for the birds in our forest area by making bird feeders. We will use binoculars for bird watching from our classroom and outdoor learning environments. We will sow seeds and will explore what a seed needs to grow. We will learn to name farm animals and will be able to make their noises. We will celebrate Chinese New Year, Valentine’s Day, Pancake Day, Mother’s Day and Easter. </a:t>
            </a:r>
            <a:endParaRPr lang="en-US" sz="1000" b="1" dirty="0">
              <a:cs typeface="Calibri"/>
            </a:endParaRPr>
          </a:p>
          <a:p>
            <a:pPr algn="just"/>
            <a:endParaRPr lang="en-US" sz="1000" dirty="0">
              <a:cs typeface="Calibri"/>
            </a:endParaRPr>
          </a:p>
          <a:p>
            <a:pPr algn="just"/>
            <a:endParaRPr lang="en-GB" sz="1000" dirty="0">
              <a:cs typeface="Calibri"/>
            </a:endParaRPr>
          </a:p>
          <a:p>
            <a:pPr algn="just"/>
            <a:endParaRPr lang="en-US" sz="1000" dirty="0">
              <a:cs typeface="Calibri"/>
            </a:endParaRPr>
          </a:p>
          <a:p>
            <a:pPr algn="just"/>
            <a:endParaRPr lang="en-GB" sz="1000" dirty="0">
              <a:cs typeface="Calibri"/>
            </a:endParaRPr>
          </a:p>
          <a:p>
            <a:pPr algn="just"/>
            <a:endParaRPr lang="en-GB" sz="1000" dirty="0">
              <a:cs typeface="Calibri"/>
            </a:endParaRPr>
          </a:p>
        </p:txBody>
      </p:sp>
      <p:sp>
        <p:nvSpPr>
          <p:cNvPr id="9" name="TextBox 8">
            <a:extLst>
              <a:ext uri="{FF2B5EF4-FFF2-40B4-BE49-F238E27FC236}">
                <a16:creationId xmlns:a16="http://schemas.microsoft.com/office/drawing/2014/main" id="{297B9375-483C-40A1-8EF1-8696F5C1D166}"/>
              </a:ext>
            </a:extLst>
          </p:cNvPr>
          <p:cNvSpPr txBox="1"/>
          <p:nvPr/>
        </p:nvSpPr>
        <p:spPr>
          <a:xfrm>
            <a:off x="4017492" y="4781697"/>
            <a:ext cx="4052946" cy="1384995"/>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dirty="0"/>
              <a:t>Expressive arts and design</a:t>
            </a:r>
          </a:p>
          <a:p>
            <a:pPr algn="just"/>
            <a:r>
              <a:rPr lang="en-US" sz="1050" dirty="0"/>
              <a:t>We will</a:t>
            </a:r>
            <a:r>
              <a:rPr lang="en-US" sz="1050" b="1" dirty="0">
                <a:cs typeface="Calibri"/>
              </a:rPr>
              <a:t> </a:t>
            </a:r>
            <a:r>
              <a:rPr lang="en-US" sz="1050" dirty="0">
                <a:cs typeface="Calibri"/>
              </a:rPr>
              <a:t>explore </a:t>
            </a:r>
            <a:r>
              <a:rPr lang="en-GB" sz="1050" dirty="0">
                <a:cs typeface="Calibri"/>
              </a:rPr>
              <a:t>the different instruments and sound makers from our music basket.</a:t>
            </a:r>
            <a:r>
              <a:rPr lang="en-GB" sz="1050" dirty="0"/>
              <a:t> We will use chalk, pens, pencils, cars and paintbrushes to start to make marks intentionally on paper, chalk boards, in tuff trays and the playground. We will express our ideas and feelings through the marks that we have made. We will sometimes be able to tell an adult about the marks we have made. </a:t>
            </a:r>
            <a:endParaRPr lang="en-US" sz="1050" b="1" dirty="0">
              <a:cs typeface="Calibri"/>
            </a:endParaRPr>
          </a:p>
          <a:p>
            <a:endParaRPr lang="en-US" sz="1050" b="1" dirty="0">
              <a:cs typeface="Calibri"/>
            </a:endParaRPr>
          </a:p>
        </p:txBody>
      </p:sp>
      <p:pic>
        <p:nvPicPr>
          <p:cNvPr id="2060" name="Picture 12" descr="Bird Sounds (Usborne Sound Books): 1">
            <a:extLst>
              <a:ext uri="{FF2B5EF4-FFF2-40B4-BE49-F238E27FC236}">
                <a16:creationId xmlns:a16="http://schemas.microsoft.com/office/drawing/2014/main" id="{7AE1CF78-F95E-4D00-BCAA-723D98411EA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29076" y="2105925"/>
            <a:ext cx="890426" cy="89042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2062" name="Picture 14" descr="RSPB My First Book of Garden Bugs">
            <a:extLst>
              <a:ext uri="{FF2B5EF4-FFF2-40B4-BE49-F238E27FC236}">
                <a16:creationId xmlns:a16="http://schemas.microsoft.com/office/drawing/2014/main" id="{079FEF42-1D90-450E-9386-F3D1AC673BF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34566" y="2103962"/>
            <a:ext cx="894510" cy="89042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0932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Leafy Beanstalk transparent PNG - StickPNG">
            <a:extLst>
              <a:ext uri="{FF2B5EF4-FFF2-40B4-BE49-F238E27FC236}">
                <a16:creationId xmlns:a16="http://schemas.microsoft.com/office/drawing/2014/main" id="{4F590617-58FF-40AB-B345-80500E192355}"/>
              </a:ext>
            </a:extLst>
          </p:cNvPr>
          <p:cNvPicPr>
            <a:picLocks noChangeAspect="1" noChangeArrowheads="1"/>
          </p:cNvPicPr>
          <p:nvPr/>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0" y="-121080"/>
            <a:ext cx="6540557" cy="700288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8" descr="Leafy Beanstalk transparent PNG - StickPNG">
            <a:extLst>
              <a:ext uri="{FF2B5EF4-FFF2-40B4-BE49-F238E27FC236}">
                <a16:creationId xmlns:a16="http://schemas.microsoft.com/office/drawing/2014/main" id="{94C15FBE-7B3D-4D4C-959F-4155EEB5F5EE}"/>
              </a:ext>
            </a:extLst>
          </p:cNvPr>
          <p:cNvPicPr>
            <a:picLocks noChangeAspect="1" noChangeArrowheads="1"/>
          </p:cNvPicPr>
          <p:nvPr/>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5665363" y="-144887"/>
            <a:ext cx="6430049" cy="700288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5AA7B38-339C-4AA0-B452-5C2EC48BD003}"/>
              </a:ext>
            </a:extLst>
          </p:cNvPr>
          <p:cNvSpPr txBox="1"/>
          <p:nvPr/>
        </p:nvSpPr>
        <p:spPr>
          <a:xfrm>
            <a:off x="2323486" y="93426"/>
            <a:ext cx="7564325" cy="461665"/>
          </a:xfrm>
          <a:prstGeom prst="rect">
            <a:avLst/>
          </a:prstGeom>
          <a:solidFill>
            <a:schemeClr val="accent6">
              <a:lumMod val="40000"/>
              <a:lumOff val="60000"/>
              <a:alpha val="75000"/>
            </a:schemeClr>
          </a:solidFill>
          <a:ln w="3810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t>Summer Term – Growing Together  </a:t>
            </a:r>
          </a:p>
        </p:txBody>
      </p:sp>
      <p:sp>
        <p:nvSpPr>
          <p:cNvPr id="3" name="TextBox 2">
            <a:extLst>
              <a:ext uri="{FF2B5EF4-FFF2-40B4-BE49-F238E27FC236}">
                <a16:creationId xmlns:a16="http://schemas.microsoft.com/office/drawing/2014/main" id="{8BEE73B7-8CE2-4ECE-8E44-607F6ACF13E1}"/>
              </a:ext>
            </a:extLst>
          </p:cNvPr>
          <p:cNvSpPr txBox="1"/>
          <p:nvPr/>
        </p:nvSpPr>
        <p:spPr>
          <a:xfrm>
            <a:off x="167489" y="680519"/>
            <a:ext cx="3723992" cy="1477328"/>
          </a:xfrm>
          <a:prstGeom prst="rect">
            <a:avLst/>
          </a:prstGeom>
          <a:solidFill>
            <a:schemeClr val="accent6">
              <a:lumMod val="40000"/>
              <a:lumOff val="60000"/>
              <a:alpha val="75000"/>
            </a:schemeClr>
          </a:solidFill>
          <a:ln w="3810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Personal, Social and Emotional Development</a:t>
            </a:r>
          </a:p>
          <a:p>
            <a:pPr algn="just"/>
            <a:r>
              <a:rPr lang="en-US" sz="1000" dirty="0">
                <a:cs typeface="Calibri"/>
              </a:rPr>
              <a:t>We will demonstrate an understanding of our school values of </a:t>
            </a:r>
            <a:r>
              <a:rPr lang="en-US" sz="1000" b="1" dirty="0">
                <a:cs typeface="Calibri"/>
              </a:rPr>
              <a:t>pride </a:t>
            </a:r>
            <a:r>
              <a:rPr lang="en-US" sz="1000" dirty="0">
                <a:cs typeface="Calibri"/>
              </a:rPr>
              <a:t>and </a:t>
            </a:r>
            <a:r>
              <a:rPr lang="en-US" sz="1000" b="1" dirty="0">
                <a:cs typeface="Calibri"/>
              </a:rPr>
              <a:t>determination </a:t>
            </a:r>
            <a:r>
              <a:rPr lang="en-US" sz="1000" dirty="0">
                <a:cs typeface="Calibri"/>
              </a:rPr>
              <a:t>in action. We will be confident in knowing and following the rules and routines. We will continue to talk about the way feel in more elaborate ways, modelled by adults. We will continue to learn to develop our control when waiting for things and recognize that some behavior can hurt others’ feelings. We will continue to increase our independence but knowing that we can ask an adult for help.  </a:t>
            </a:r>
            <a:endParaRPr lang="en-US" sz="1000" b="1" dirty="0">
              <a:highlight>
                <a:srgbClr val="FFFF00"/>
              </a:highlight>
              <a:cs typeface="Calibri"/>
            </a:endParaRPr>
          </a:p>
        </p:txBody>
      </p:sp>
      <p:sp>
        <p:nvSpPr>
          <p:cNvPr id="4" name="TextBox 3">
            <a:extLst>
              <a:ext uri="{FF2B5EF4-FFF2-40B4-BE49-F238E27FC236}">
                <a16:creationId xmlns:a16="http://schemas.microsoft.com/office/drawing/2014/main" id="{F8C50BD2-8291-4CCF-81DE-3B065974F8E5}"/>
              </a:ext>
            </a:extLst>
          </p:cNvPr>
          <p:cNvSpPr txBox="1"/>
          <p:nvPr/>
        </p:nvSpPr>
        <p:spPr>
          <a:xfrm>
            <a:off x="133094" y="3134221"/>
            <a:ext cx="3723992" cy="1477328"/>
          </a:xfrm>
          <a:prstGeom prst="rect">
            <a:avLst/>
          </a:prstGeom>
          <a:solidFill>
            <a:schemeClr val="accent6">
              <a:lumMod val="40000"/>
              <a:lumOff val="60000"/>
              <a:alpha val="75000"/>
            </a:schemeClr>
          </a:solidFill>
          <a:ln w="3810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Physical Development</a:t>
            </a:r>
          </a:p>
          <a:p>
            <a:pPr algn="just"/>
            <a:r>
              <a:rPr lang="en-US" sz="1000" dirty="0"/>
              <a:t>We will continue to develop our movements and skills whilst beginning to match this to our activities within our setting. We will develop the strength and dexterity in our fingers through daily fine motor activities including dough gym. We will independently put on/take off our coats. We will hang our belongings on our peg independently. We will wash our hands independently. We will begin to pour our own drinks at snack time. We will continue to practice using a knife and fork at lunchtime.  </a:t>
            </a:r>
            <a:endParaRPr lang="en-GB" dirty="0">
              <a:cs typeface="Calibri" panose="020F0502020204030204"/>
            </a:endParaRPr>
          </a:p>
        </p:txBody>
      </p:sp>
      <p:sp>
        <p:nvSpPr>
          <p:cNvPr id="5" name="TextBox 4">
            <a:extLst>
              <a:ext uri="{FF2B5EF4-FFF2-40B4-BE49-F238E27FC236}">
                <a16:creationId xmlns:a16="http://schemas.microsoft.com/office/drawing/2014/main" id="{92A8FCAE-F270-4A5D-A2CF-332D08B27555}"/>
              </a:ext>
            </a:extLst>
          </p:cNvPr>
          <p:cNvSpPr txBox="1"/>
          <p:nvPr/>
        </p:nvSpPr>
        <p:spPr>
          <a:xfrm>
            <a:off x="152394" y="5513111"/>
            <a:ext cx="3723992" cy="1015663"/>
          </a:xfrm>
          <a:prstGeom prst="rect">
            <a:avLst/>
          </a:prstGeom>
          <a:solidFill>
            <a:schemeClr val="accent6">
              <a:lumMod val="40000"/>
              <a:lumOff val="60000"/>
              <a:alpha val="75000"/>
            </a:schemeClr>
          </a:solidFill>
          <a:ln w="3810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Communication and Language</a:t>
            </a:r>
          </a:p>
          <a:p>
            <a:pPr algn="just"/>
            <a:r>
              <a:rPr lang="en-US" sz="1000" dirty="0"/>
              <a:t>We will enjoy listening to familiar stories. We will increase our attention span and start to understand simple questions such as who, what and where through the use of objects. We will use a wider range of vocabulary based on our own experiences. We will understand and act on longer sentences. </a:t>
            </a:r>
            <a:endParaRPr lang="en-US" sz="1000" b="1" dirty="0"/>
          </a:p>
        </p:txBody>
      </p:sp>
      <p:sp>
        <p:nvSpPr>
          <p:cNvPr id="6" name="TextBox 5">
            <a:extLst>
              <a:ext uri="{FF2B5EF4-FFF2-40B4-BE49-F238E27FC236}">
                <a16:creationId xmlns:a16="http://schemas.microsoft.com/office/drawing/2014/main" id="{3DA4841E-914C-4452-8846-1F63A0C453F6}"/>
              </a:ext>
            </a:extLst>
          </p:cNvPr>
          <p:cNvSpPr txBox="1"/>
          <p:nvPr/>
        </p:nvSpPr>
        <p:spPr>
          <a:xfrm>
            <a:off x="8334914" y="3704479"/>
            <a:ext cx="3723992" cy="2970044"/>
          </a:xfrm>
          <a:prstGeom prst="rect">
            <a:avLst/>
          </a:prstGeom>
          <a:solidFill>
            <a:schemeClr val="accent6">
              <a:lumMod val="40000"/>
              <a:lumOff val="60000"/>
              <a:alpha val="75000"/>
            </a:schemeClr>
          </a:solidFill>
          <a:ln w="3810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Literacy</a:t>
            </a:r>
          </a:p>
          <a:p>
            <a:pPr algn="just"/>
            <a:r>
              <a:rPr lang="en-US" sz="1050" dirty="0"/>
              <a:t>We will continue to have our preferences for </a:t>
            </a:r>
            <a:r>
              <a:rPr lang="en-US" sz="1050" dirty="0" err="1"/>
              <a:t>favourite</a:t>
            </a:r>
            <a:r>
              <a:rPr lang="en-US" sz="1050" dirty="0"/>
              <a:t> stories an books. We will seek out our </a:t>
            </a:r>
            <a:r>
              <a:rPr lang="en-US" sz="1050" dirty="0" err="1"/>
              <a:t>favourite</a:t>
            </a:r>
            <a:r>
              <a:rPr lang="en-US" sz="1050" dirty="0"/>
              <a:t> books and enjoy sharing them with an adult, peer or enjoy alone. We will enjoy developing our play around stories, using props and some words/phrases from familiar stories. We will begin to join in with conversations about stories and learn new vocabulary. We will begin to notice some print, such as the letters in our Christian name, a bus or door number, or a familiar logo. We will continue to draw freely and make marks on our pictures that stand for our name. </a:t>
            </a:r>
          </a:p>
          <a:p>
            <a:pPr algn="just"/>
            <a:endParaRPr lang="en-US" sz="1050" dirty="0"/>
          </a:p>
          <a:p>
            <a:pPr algn="just"/>
            <a:endParaRPr lang="en-GB" sz="1050" dirty="0"/>
          </a:p>
          <a:p>
            <a:pPr algn="just"/>
            <a:endParaRPr lang="en-GB" sz="1050" dirty="0"/>
          </a:p>
          <a:p>
            <a:pPr algn="just"/>
            <a:r>
              <a:rPr lang="en-GB" sz="1050" dirty="0"/>
              <a:t>  </a:t>
            </a:r>
            <a:endParaRPr lang="en-US" sz="1050" dirty="0">
              <a:cs typeface="Calibri"/>
            </a:endParaRPr>
          </a:p>
          <a:p>
            <a:endParaRPr lang="en-US" sz="1000" b="1" dirty="0">
              <a:cs typeface="Calibri"/>
            </a:endParaRPr>
          </a:p>
          <a:p>
            <a:endParaRPr lang="en-US" sz="1000" b="1" dirty="0">
              <a:cs typeface="Calibri"/>
            </a:endParaRPr>
          </a:p>
          <a:p>
            <a:pPr algn="just"/>
            <a:r>
              <a:rPr lang="en-GB" sz="1000" dirty="0">
                <a:cs typeface="Calibri"/>
              </a:rPr>
              <a:t> </a:t>
            </a:r>
          </a:p>
        </p:txBody>
      </p:sp>
      <p:sp>
        <p:nvSpPr>
          <p:cNvPr id="7" name="TextBox 6">
            <a:extLst>
              <a:ext uri="{FF2B5EF4-FFF2-40B4-BE49-F238E27FC236}">
                <a16:creationId xmlns:a16="http://schemas.microsoft.com/office/drawing/2014/main" id="{4939D98B-3627-498F-BDC6-C2AB92046546}"/>
              </a:ext>
            </a:extLst>
          </p:cNvPr>
          <p:cNvSpPr txBox="1"/>
          <p:nvPr/>
        </p:nvSpPr>
        <p:spPr>
          <a:xfrm>
            <a:off x="8334914" y="680519"/>
            <a:ext cx="3723992" cy="1323439"/>
          </a:xfrm>
          <a:prstGeom prst="rect">
            <a:avLst/>
          </a:prstGeom>
          <a:solidFill>
            <a:schemeClr val="accent6">
              <a:lumMod val="40000"/>
              <a:lumOff val="60000"/>
              <a:alpha val="75000"/>
            </a:schemeClr>
          </a:solidFill>
          <a:ln w="3810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Mathematics</a:t>
            </a:r>
          </a:p>
          <a:p>
            <a:pPr algn="just"/>
            <a:r>
              <a:rPr lang="en-US" sz="1000" dirty="0"/>
              <a:t>We will</a:t>
            </a:r>
            <a:r>
              <a:rPr lang="en-GB" sz="1000" dirty="0"/>
              <a:t> confidently say some numbers in sequence. We will continue to develop a deep understanding of numbers to 3. We will begin to subitise up to 3. We will compare objects and use mathematical language to describe them. We will begin to compare measures using gestures and simple mathematical language. We will continue to notice and arrange patterns. </a:t>
            </a:r>
            <a:endParaRPr lang="en-US" sz="1000" b="1" dirty="0"/>
          </a:p>
          <a:p>
            <a:endParaRPr lang="en-US" sz="1000" b="1" dirty="0"/>
          </a:p>
        </p:txBody>
      </p:sp>
      <p:sp>
        <p:nvSpPr>
          <p:cNvPr id="8" name="TextBox 7">
            <a:extLst>
              <a:ext uri="{FF2B5EF4-FFF2-40B4-BE49-F238E27FC236}">
                <a16:creationId xmlns:a16="http://schemas.microsoft.com/office/drawing/2014/main" id="{C0B90DA1-08F6-493F-85F8-46281CBC22A0}"/>
              </a:ext>
            </a:extLst>
          </p:cNvPr>
          <p:cNvSpPr txBox="1"/>
          <p:nvPr/>
        </p:nvSpPr>
        <p:spPr>
          <a:xfrm>
            <a:off x="4093297" y="680519"/>
            <a:ext cx="4037852" cy="2862322"/>
          </a:xfrm>
          <a:prstGeom prst="rect">
            <a:avLst/>
          </a:prstGeom>
          <a:solidFill>
            <a:schemeClr val="accent6">
              <a:lumMod val="40000"/>
              <a:lumOff val="60000"/>
              <a:alpha val="75000"/>
            </a:schemeClr>
          </a:solidFill>
          <a:ln w="3810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Understanding the world</a:t>
            </a:r>
          </a:p>
          <a:p>
            <a:pPr algn="just"/>
            <a:r>
              <a:rPr lang="en-GB" sz="1000" dirty="0"/>
              <a:t>We will continue to notice similarities and differences between people and our families. We will talk about the special things our Dads and special people in our lives do for us and we will say thank you on Father’s Day. We will continue to explore natural materials indoors and outdoors. We will notice detailed features of our immediate environment such as blossom on the trees and bulbs growing in our school garden and Forest. We will learn about insects and minibeasts. We will learn to name some wild animals. We will learn where insects and minibeasts live and how some of them grow and change. We will grow a variety of seeds. We will watch the seeds grow into plants. We will talk about some of the things we have learnt in Explorer’s room and look forward to moving into Nursery. </a:t>
            </a:r>
            <a:endParaRPr lang="en-US" sz="1000" b="1" dirty="0">
              <a:cs typeface="Calibri"/>
            </a:endParaRPr>
          </a:p>
          <a:p>
            <a:pPr algn="just"/>
            <a:endParaRPr lang="en-US" sz="1000" b="1" dirty="0">
              <a:cs typeface="Calibri"/>
            </a:endParaRPr>
          </a:p>
          <a:p>
            <a:pPr algn="just"/>
            <a:endParaRPr lang="en-US" sz="1000" b="1" dirty="0">
              <a:cs typeface="Calibri"/>
            </a:endParaRPr>
          </a:p>
          <a:p>
            <a:pPr algn="just"/>
            <a:endParaRPr lang="en-US" sz="1000" dirty="0">
              <a:cs typeface="Calibri"/>
            </a:endParaRPr>
          </a:p>
          <a:p>
            <a:pPr algn="just"/>
            <a:endParaRPr lang="en-GB" sz="1000" dirty="0">
              <a:cs typeface="Calibri"/>
            </a:endParaRPr>
          </a:p>
          <a:p>
            <a:pPr algn="just"/>
            <a:endParaRPr lang="en-GB" sz="1000" dirty="0">
              <a:cs typeface="Calibri"/>
            </a:endParaRPr>
          </a:p>
          <a:p>
            <a:pPr algn="just"/>
            <a:endParaRPr lang="en-GB" sz="1000" dirty="0">
              <a:cs typeface="Calibri"/>
            </a:endParaRPr>
          </a:p>
        </p:txBody>
      </p:sp>
      <p:sp>
        <p:nvSpPr>
          <p:cNvPr id="9" name="TextBox 8">
            <a:extLst>
              <a:ext uri="{FF2B5EF4-FFF2-40B4-BE49-F238E27FC236}">
                <a16:creationId xmlns:a16="http://schemas.microsoft.com/office/drawing/2014/main" id="{297B9375-483C-40A1-8EF1-8696F5C1D166}"/>
              </a:ext>
            </a:extLst>
          </p:cNvPr>
          <p:cNvSpPr txBox="1"/>
          <p:nvPr/>
        </p:nvSpPr>
        <p:spPr>
          <a:xfrm>
            <a:off x="4071395" y="4097844"/>
            <a:ext cx="4052946" cy="1708160"/>
          </a:xfrm>
          <a:prstGeom prst="rect">
            <a:avLst/>
          </a:prstGeom>
          <a:solidFill>
            <a:schemeClr val="accent6">
              <a:lumMod val="40000"/>
              <a:lumOff val="60000"/>
              <a:alpha val="75000"/>
            </a:schemeClr>
          </a:solidFill>
          <a:ln w="3810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dirty="0"/>
              <a:t>Expressive arts and design</a:t>
            </a:r>
          </a:p>
          <a:p>
            <a:pPr algn="just"/>
            <a:r>
              <a:rPr lang="en-US" sz="1050" dirty="0"/>
              <a:t>We will continue to use our imagination to consider what we can do with different materials using various tools and support from adults. We will use different construction materials to create a variety of models and structures. We will begin to join materials using glue to make simple models as we begin to talk about our ideas. We will continue to explore different materials, using all of our senses. </a:t>
            </a:r>
            <a:endParaRPr lang="en-US" sz="1050" b="1" dirty="0">
              <a:cs typeface="Calibri"/>
            </a:endParaRPr>
          </a:p>
          <a:p>
            <a:endParaRPr lang="en-US" sz="1050" b="1" dirty="0">
              <a:cs typeface="Calibri"/>
            </a:endParaRPr>
          </a:p>
          <a:p>
            <a:endParaRPr lang="en-US" sz="1050" b="1" dirty="0">
              <a:cs typeface="Calibri"/>
            </a:endParaRPr>
          </a:p>
          <a:p>
            <a:endParaRPr lang="en-US" sz="1050" b="1" dirty="0">
              <a:cs typeface="Calibri"/>
            </a:endParaRPr>
          </a:p>
        </p:txBody>
      </p:sp>
      <p:pic>
        <p:nvPicPr>
          <p:cNvPr id="1028" name="Picture 4" descr="The Very Busy Spider : Carle, Eric: Amazon.co.uk: Books">
            <a:extLst>
              <a:ext uri="{FF2B5EF4-FFF2-40B4-BE49-F238E27FC236}">
                <a16:creationId xmlns:a16="http://schemas.microsoft.com/office/drawing/2014/main" id="{252D90A1-5A22-42AE-91CA-E9E9D85548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5056" y="2628555"/>
            <a:ext cx="1127544" cy="80115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 name="Picture 2" descr="Up, Down, and Around: Amazon.co.uk: Ayres Katherine, Westcott Nadine Berna:  9780763623784: Books">
            <a:extLst>
              <a:ext uri="{FF2B5EF4-FFF2-40B4-BE49-F238E27FC236}">
                <a16:creationId xmlns:a16="http://schemas.microsoft.com/office/drawing/2014/main" id="{1DD9C254-04B2-40B1-9544-4B42C1A6F9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76486" y="2611758"/>
            <a:ext cx="652763" cy="84067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1" name="Picture 4" descr="Jasper's Beanstalk: Amazon.co.uk: Nick Butterworth, Mick Inkpen:  9780340945117: Books">
            <a:extLst>
              <a:ext uri="{FF2B5EF4-FFF2-40B4-BE49-F238E27FC236}">
                <a16:creationId xmlns:a16="http://schemas.microsoft.com/office/drawing/2014/main" id="{19C53325-64D1-4DF1-9522-AC5AD30B74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30549" y="5468145"/>
            <a:ext cx="957262" cy="10606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0" name="Picture 6" descr="Jack and the Beanstalk: Ladybird First Favourite Tales: Amazon.co.uk:  Treahy, Iona: 9781409309598: Books">
            <a:extLst>
              <a:ext uri="{FF2B5EF4-FFF2-40B4-BE49-F238E27FC236}">
                <a16:creationId xmlns:a16="http://schemas.microsoft.com/office/drawing/2014/main" id="{A0B862BF-EC0B-40DD-B762-9E8900926D0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63597" y="5468145"/>
            <a:ext cx="1066800" cy="107156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7" name="Picture 10" descr="https://images-na.ssl-images-amazon.com/images/I/51ucObXpEJL._SX258_BO1,204,203,200_.jpg">
            <a:extLst>
              <a:ext uri="{FF2B5EF4-FFF2-40B4-BE49-F238E27FC236}">
                <a16:creationId xmlns:a16="http://schemas.microsoft.com/office/drawing/2014/main" id="{1EB04251-9F1E-45C9-BEBF-66771747B69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59957" y="2562011"/>
            <a:ext cx="890426" cy="89042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8437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85530" y="-378082"/>
            <a:ext cx="12006470" cy="1325563"/>
          </a:xfrm>
        </p:spPr>
        <p:txBody>
          <a:bodyPr>
            <a:normAutofit/>
          </a:bodyPr>
          <a:lstStyle/>
          <a:p>
            <a:pPr algn="ctr"/>
            <a:r>
              <a:rPr lang="en-GB" sz="4000" b="1">
                <a:latin typeface="+mn-lt"/>
              </a:rPr>
              <a:t>Personal, Social and Emotional Development (PSED)</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479482"/>
            <a:ext cx="12006470" cy="1845227"/>
          </a:xfrm>
        </p:spPr>
        <p:txBody>
          <a:bodyPr vert="horz" lIns="91440" tIns="45720" rIns="91440" bIns="45720" rtlCol="0" anchor="t">
            <a:normAutofit/>
          </a:bodyPr>
          <a:lstStyle/>
          <a:p>
            <a:pPr marL="0" indent="0" algn="just">
              <a:buNone/>
            </a:pPr>
            <a:r>
              <a:rPr lang="en-GB" sz="1400"/>
              <a:t>Children’s personal, social and emotional development (PSED) is crucial for children to lead healthy and happy lives, and is fundamental to their cognitive development. Underpinning their personal development are the important attachments that shape their social world. Strong, warm and supportive relationships with adults enable children to learn how to understand their own feelings and those of others. </a:t>
            </a:r>
          </a:p>
          <a:p>
            <a:pPr marL="0" indent="0" algn="just">
              <a:buNone/>
            </a:pPr>
            <a:r>
              <a:rPr lang="en-GB" sz="1400"/>
              <a:t>Children should be supported to manage emotions, develop a positive sense of self, set themselves simple goals, have confidence in their own abilities, to persist and wait for what they want and direct attention as necessary. Through adult modelling and guidance, they will learn how to look after their bodies, including healthy eating, and manage personal needs independently. Through supported interaction with other children they learn how to make good friendships, co-operate and resolve conflicts peaceably. These attributes will provide a secure platform from which children can achieve at school and in later life. </a:t>
            </a:r>
            <a:endParaRPr lang="en-GB" sz="1400">
              <a:cs typeface="Calibri"/>
            </a:endParaRPr>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3088717537"/>
              </p:ext>
            </p:extLst>
          </p:nvPr>
        </p:nvGraphicFramePr>
        <p:xfrm>
          <a:off x="185530" y="2145637"/>
          <a:ext cx="11714924" cy="4483315"/>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5552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769090">
                <a:tc>
                  <a:txBody>
                    <a:bodyPr/>
                    <a:lstStyle/>
                    <a:p>
                      <a:endParaRPr lang="en-GB" sz="1200" b="1"/>
                    </a:p>
                  </a:txBody>
                  <a:tcPr/>
                </a:tc>
                <a:tc>
                  <a:txBody>
                    <a:bodyPr/>
                    <a:lstStyle/>
                    <a:p>
                      <a:r>
                        <a:rPr lang="en-GB" sz="1200" dirty="0"/>
                        <a:t>We are learning to…</a:t>
                      </a:r>
                      <a:br>
                        <a:rPr lang="en-GB" sz="1200" dirty="0"/>
                      </a:br>
                      <a:r>
                        <a:rPr lang="en-GB" sz="1200" dirty="0"/>
                        <a:t>get to know our new classroom and school and understand the rules we need to follow. Establish our sense of self. Find ways of managing transitions from our parents to key workers. Thrive as we develop self-assurance. Feel strong enough to express a range of emotions. Grow in independence. Be increasingly able to talk about and manage our emotions. Safely explore emotions beyond our normal range through play and stories. Know what </a:t>
                      </a:r>
                      <a:r>
                        <a:rPr lang="en-GB" sz="1200" b="1" dirty="0"/>
                        <a:t>kindness</a:t>
                      </a:r>
                      <a:r>
                        <a:rPr lang="en-GB" sz="1200" b="0" dirty="0"/>
                        <a:t> and </a:t>
                      </a:r>
                      <a:r>
                        <a:rPr lang="en-GB" sz="1200" b="1" dirty="0"/>
                        <a:t>honesty</a:t>
                      </a:r>
                      <a:r>
                        <a:rPr lang="en-GB" sz="1200" b="0" dirty="0"/>
                        <a:t> means. Learning ways to demonstrate </a:t>
                      </a:r>
                      <a:r>
                        <a:rPr lang="en-GB" sz="1200" b="1" dirty="0"/>
                        <a:t>kindness </a:t>
                      </a:r>
                      <a:r>
                        <a:rPr lang="en-GB" sz="1200" b="0" dirty="0"/>
                        <a:t>and </a:t>
                      </a:r>
                      <a:r>
                        <a:rPr lang="en-GB" sz="1200" b="1" dirty="0"/>
                        <a:t>honesty. </a:t>
                      </a:r>
                    </a:p>
                    <a:p>
                      <a:endParaRPr lang="en-GB" sz="1200" dirty="0"/>
                    </a:p>
                  </a:txBody>
                  <a:tcPr/>
                </a:tc>
                <a:tc>
                  <a:txBody>
                    <a:bodyPr/>
                    <a:lstStyle/>
                    <a:p>
                      <a:r>
                        <a:rPr lang="en-GB" sz="1200"/>
                        <a:t>We are learning to...</a:t>
                      </a:r>
                      <a:br>
                        <a:rPr lang="en-GB" sz="1200"/>
                      </a:br>
                      <a:r>
                        <a:rPr lang="en-GB" sz="1200" b="0" i="1" u="none" strike="noStrike" noProof="0">
                          <a:latin typeface="Calibri"/>
                        </a:rPr>
                        <a:t>Consolidation of previous skills taught.</a:t>
                      </a:r>
                      <a:br>
                        <a:rPr lang="en-GB" sz="1200"/>
                      </a:br>
                      <a:r>
                        <a:rPr lang="en-GB" sz="1200"/>
                        <a:t>Express preferences and decisions. Try new things and start to establish our sense of autonomy. Engage with others through talk. Begin to show 'effortful control'. Play with increasing confidence on our own and with others. Look for clues about how to respond to something exciting. Feel confident when taken out around the local neighbourhood and enjoy exploring new places with our key person. </a:t>
                      </a:r>
                    </a:p>
                  </a:txBody>
                  <a:tcPr/>
                </a:tc>
                <a:tc>
                  <a:txBody>
                    <a:bodyPr/>
                    <a:lstStyle/>
                    <a:p>
                      <a:r>
                        <a:rPr lang="en-GB" sz="1200"/>
                        <a:t>We are learning to...</a:t>
                      </a:r>
                      <a:br>
                        <a:rPr lang="en-GB" sz="1200"/>
                      </a:br>
                      <a:r>
                        <a:rPr lang="en-GB" sz="1200" b="0" i="1" u="none" strike="noStrike" noProof="0">
                          <a:latin typeface="Calibri"/>
                        </a:rPr>
                        <a:t>Consolidation of previous skills taught.</a:t>
                      </a:r>
                      <a:br>
                        <a:rPr lang="en-GB" sz="1200"/>
                      </a:br>
                      <a:r>
                        <a:rPr lang="en-GB" sz="1200"/>
                        <a:t>Develop friendships with other children. </a:t>
                      </a:r>
                      <a:br>
                        <a:rPr lang="en-GB" sz="1200"/>
                      </a:br>
                      <a:r>
                        <a:rPr lang="en-GB" sz="1200"/>
                        <a:t>Notice and ask questions about differences. Learn to use the toilet with help, and then independently. </a:t>
                      </a:r>
                    </a:p>
                  </a:txBody>
                  <a:tcPr/>
                </a:tc>
                <a:extLst>
                  <a:ext uri="{0D108BD9-81ED-4DB2-BD59-A6C34878D82A}">
                    <a16:rowId xmlns:a16="http://schemas.microsoft.com/office/drawing/2014/main" val="328687736"/>
                  </a:ext>
                </a:extLst>
              </a:tr>
              <a:tr h="1841792">
                <a:tc>
                  <a:txBody>
                    <a:bodyPr/>
                    <a:lstStyle/>
                    <a:p>
                      <a:r>
                        <a:rPr lang="en-GB" sz="1200" b="1"/>
                        <a:t>Observational</a:t>
                      </a:r>
                      <a:br>
                        <a:rPr lang="en-GB" sz="1200" b="1"/>
                      </a:br>
                      <a:r>
                        <a:rPr lang="en-GB" sz="1200" b="1"/>
                        <a:t>Checkpoints </a:t>
                      </a:r>
                    </a:p>
                  </a:txBody>
                  <a:tcPr/>
                </a:tc>
                <a:tc gridSpan="3">
                  <a:txBody>
                    <a:bodyPr/>
                    <a:lstStyle/>
                    <a:p>
                      <a:r>
                        <a:rPr lang="en-GB" sz="1200" dirty="0">
                          <a:solidFill>
                            <a:schemeClr val="tx1"/>
                          </a:solidFill>
                        </a:rPr>
                        <a:t>Around the age of 2, does the child start to see themselves as a separate person? For example, do they decide what to play with, what to eat, what to wear?</a:t>
                      </a:r>
                    </a:p>
                    <a:p>
                      <a:endParaRPr lang="en-GB" sz="1200" dirty="0">
                        <a:solidFill>
                          <a:schemeClr val="tx1"/>
                        </a:solidFill>
                      </a:endParaRPr>
                    </a:p>
                    <a:p>
                      <a:r>
                        <a:rPr lang="en-GB" sz="1200" dirty="0">
                          <a:solidFill>
                            <a:schemeClr val="tx1"/>
                          </a:solidFill>
                        </a:rPr>
                        <a:t>Between the ages of 2 and 3, does the child start to enjoy the company of other children and want to play with them? </a:t>
                      </a:r>
                    </a:p>
                    <a:p>
                      <a:endParaRPr lang="en-GB" sz="12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Calibri"/>
                        </a:rPr>
                        <a:t>Note: watch out for children who get extremely upset by certain sounds, smells or tastes, and cannot be calmed. Or children who seem worried, sad or angry for much of the time. You will need to work closely with parents and other agencies to find out more about these developmental difficulties.</a:t>
                      </a:r>
                    </a:p>
                    <a:p>
                      <a:endParaRPr lang="en-GB" sz="1200" dirty="0">
                        <a:latin typeface="Calibri"/>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298863371"/>
                  </a:ext>
                </a:extLst>
              </a:tr>
            </a:tbl>
          </a:graphicData>
        </a:graphic>
      </p:graphicFrame>
    </p:spTree>
    <p:extLst>
      <p:ext uri="{BB962C8B-B14F-4D97-AF65-F5344CB8AC3E}">
        <p14:creationId xmlns:p14="http://schemas.microsoft.com/office/powerpoint/2010/main" val="12107849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hree Little Bears High Res Stock Images | Shutterstock">
            <a:extLst>
              <a:ext uri="{FF2B5EF4-FFF2-40B4-BE49-F238E27FC236}">
                <a16:creationId xmlns:a16="http://schemas.microsoft.com/office/drawing/2014/main" id="{2F5BFB1E-027D-43FE-A4AD-1A673C39FC5A}"/>
              </a:ext>
            </a:extLst>
          </p:cNvPr>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b="7445"/>
          <a:stretch/>
        </p:blipFill>
        <p:spPr bwMode="auto">
          <a:xfrm>
            <a:off x="1852798" y="481418"/>
            <a:ext cx="8372017" cy="53667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A3841B3-7EE2-445E-95C2-7560A30A2C56}"/>
              </a:ext>
            </a:extLst>
          </p:cNvPr>
          <p:cNvSpPr txBox="1"/>
          <p:nvPr/>
        </p:nvSpPr>
        <p:spPr>
          <a:xfrm>
            <a:off x="4427621" y="2878132"/>
            <a:ext cx="3336758" cy="1328023"/>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Explorers room at Parkside </a:t>
            </a:r>
          </a:p>
        </p:txBody>
      </p:sp>
      <p:sp>
        <p:nvSpPr>
          <p:cNvPr id="5" name="TextBox 4">
            <a:extLst>
              <a:ext uri="{FF2B5EF4-FFF2-40B4-BE49-F238E27FC236}">
                <a16:creationId xmlns:a16="http://schemas.microsoft.com/office/drawing/2014/main" id="{CADAB008-C2A6-4ADD-92C0-440ADEBA83AB}"/>
              </a:ext>
            </a:extLst>
          </p:cNvPr>
          <p:cNvSpPr txBox="1"/>
          <p:nvPr/>
        </p:nvSpPr>
        <p:spPr>
          <a:xfrm>
            <a:off x="751889" y="1190089"/>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Listen to stories and play with props to explore different feelings</a:t>
            </a:r>
          </a:p>
        </p:txBody>
      </p:sp>
      <p:sp>
        <p:nvSpPr>
          <p:cNvPr id="6" name="TextBox 5">
            <a:extLst>
              <a:ext uri="{FF2B5EF4-FFF2-40B4-BE49-F238E27FC236}">
                <a16:creationId xmlns:a16="http://schemas.microsoft.com/office/drawing/2014/main" id="{8C6C80C3-7F14-479F-897A-419298B2D2E9}"/>
              </a:ext>
            </a:extLst>
          </p:cNvPr>
          <p:cNvSpPr txBox="1"/>
          <p:nvPr/>
        </p:nvSpPr>
        <p:spPr>
          <a:xfrm>
            <a:off x="449179" y="3595381"/>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Explore our bodies and objects around us, inside and outdoors</a:t>
            </a:r>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9008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Access high quality resources freely, without needing help</a:t>
            </a:r>
          </a:p>
        </p:txBody>
      </p:sp>
      <p:sp>
        <p:nvSpPr>
          <p:cNvPr id="8" name="TextBox 7">
            <a:extLst>
              <a:ext uri="{FF2B5EF4-FFF2-40B4-BE49-F238E27FC236}">
                <a16:creationId xmlns:a16="http://schemas.microsoft.com/office/drawing/2014/main" id="{FA1DC9BD-2AA1-4153-B720-6C66BE6D0829}"/>
              </a:ext>
            </a:extLst>
          </p:cNvPr>
          <p:cNvSpPr txBox="1"/>
          <p:nvPr/>
        </p:nvSpPr>
        <p:spPr>
          <a:xfrm>
            <a:off x="8454190" y="1409305"/>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Choosing milk or water at snack time </a:t>
            </a:r>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655882"/>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Visiting new places in Stafford with our key workers</a:t>
            </a:r>
          </a:p>
        </p:txBody>
      </p:sp>
      <p:sp>
        <p:nvSpPr>
          <p:cNvPr id="10" name="TextBox 9">
            <a:extLst>
              <a:ext uri="{FF2B5EF4-FFF2-40B4-BE49-F238E27FC236}">
                <a16:creationId xmlns:a16="http://schemas.microsoft.com/office/drawing/2014/main" id="{58A86738-5605-4828-AE84-0F58B126388D}"/>
              </a:ext>
            </a:extLst>
          </p:cNvPr>
          <p:cNvSpPr txBox="1"/>
          <p:nvPr/>
        </p:nvSpPr>
        <p:spPr>
          <a:xfrm>
            <a:off x="625642" y="474234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Sharing family photographs</a:t>
            </a:r>
          </a:p>
        </p:txBody>
      </p:sp>
      <p:sp>
        <p:nvSpPr>
          <p:cNvPr id="11" name="TextBox 10">
            <a:extLst>
              <a:ext uri="{FF2B5EF4-FFF2-40B4-BE49-F238E27FC236}">
                <a16:creationId xmlns:a16="http://schemas.microsoft.com/office/drawing/2014/main" id="{34D5BAEE-FEAB-4C85-95E7-6CAD9EEE8FA7}"/>
              </a:ext>
            </a:extLst>
          </p:cNvPr>
          <p:cNvSpPr txBox="1"/>
          <p:nvPr/>
        </p:nvSpPr>
        <p:spPr>
          <a:xfrm>
            <a:off x="4370428" y="540026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Modelling play to show expressions and gestures </a:t>
            </a:r>
          </a:p>
        </p:txBody>
      </p:sp>
      <p:sp>
        <p:nvSpPr>
          <p:cNvPr id="12" name="TextBox 11">
            <a:extLst>
              <a:ext uri="{FF2B5EF4-FFF2-40B4-BE49-F238E27FC236}">
                <a16:creationId xmlns:a16="http://schemas.microsoft.com/office/drawing/2014/main" id="{D90BCB94-8344-4F70-9970-DD65968FA5A5}"/>
              </a:ext>
            </a:extLst>
          </p:cNvPr>
          <p:cNvSpPr txBox="1"/>
          <p:nvPr/>
        </p:nvSpPr>
        <p:spPr>
          <a:xfrm>
            <a:off x="449179" y="5735468"/>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Developing confidence to try new things </a:t>
            </a:r>
          </a:p>
        </p:txBody>
      </p:sp>
      <p:sp>
        <p:nvSpPr>
          <p:cNvPr id="13" name="TextBox 12">
            <a:extLst>
              <a:ext uri="{FF2B5EF4-FFF2-40B4-BE49-F238E27FC236}">
                <a16:creationId xmlns:a16="http://schemas.microsoft.com/office/drawing/2014/main" id="{7C8D769A-517D-4DF3-AAA7-E753047242D2}"/>
              </a:ext>
            </a:extLst>
          </p:cNvPr>
          <p:cNvSpPr txBox="1"/>
          <p:nvPr/>
        </p:nvSpPr>
        <p:spPr>
          <a:xfrm>
            <a:off x="8261684" y="390245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Kind hands and kind feet </a:t>
            </a:r>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101281"/>
            <a:ext cx="12006470" cy="1325563"/>
          </a:xfrm>
        </p:spPr>
        <p:txBody>
          <a:bodyPr>
            <a:normAutofit/>
          </a:bodyPr>
          <a:lstStyle/>
          <a:p>
            <a:pPr algn="ctr"/>
            <a:r>
              <a:rPr lang="en-GB" sz="4000" b="1">
                <a:latin typeface="+mn-lt"/>
              </a:rPr>
              <a:t>Personal, Social and Emotional Development (PSED)</a:t>
            </a:r>
          </a:p>
        </p:txBody>
      </p:sp>
      <p:sp>
        <p:nvSpPr>
          <p:cNvPr id="16" name="TextBox 15">
            <a:extLst>
              <a:ext uri="{FF2B5EF4-FFF2-40B4-BE49-F238E27FC236}">
                <a16:creationId xmlns:a16="http://schemas.microsoft.com/office/drawing/2014/main" id="{634309F4-18F1-45F7-ADED-AF6757B463C0}"/>
              </a:ext>
            </a:extLst>
          </p:cNvPr>
          <p:cNvSpPr txBox="1"/>
          <p:nvPr/>
        </p:nvSpPr>
        <p:spPr>
          <a:xfrm>
            <a:off x="8406063" y="566149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Sharing objects from our Special Box</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25642" y="2564030"/>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Model useful phrases to take turns</a:t>
            </a:r>
          </a:p>
        </p:txBody>
      </p:sp>
      <p:sp>
        <p:nvSpPr>
          <p:cNvPr id="18" name="TextBox 17">
            <a:extLst>
              <a:ext uri="{FF2B5EF4-FFF2-40B4-BE49-F238E27FC236}">
                <a16:creationId xmlns:a16="http://schemas.microsoft.com/office/drawing/2014/main" id="{172F601B-7DC1-457A-9434-A229CC7FE59C}"/>
              </a:ext>
            </a:extLst>
          </p:cNvPr>
          <p:cNvSpPr txBox="1"/>
          <p:nvPr/>
        </p:nvSpPr>
        <p:spPr>
          <a:xfrm>
            <a:off x="8261684" y="4638258"/>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Showcasing examples of </a:t>
            </a:r>
            <a:r>
              <a:rPr lang="en-GB" b="1"/>
              <a:t>kindness</a:t>
            </a:r>
            <a:r>
              <a:rPr lang="en-GB"/>
              <a:t> and </a:t>
            </a:r>
            <a:r>
              <a:rPr lang="en-GB" b="1"/>
              <a:t>honesty</a:t>
            </a:r>
          </a:p>
        </p:txBody>
      </p:sp>
    </p:spTree>
    <p:extLst>
      <p:ext uri="{BB962C8B-B14F-4D97-AF65-F5344CB8AC3E}">
        <p14:creationId xmlns:p14="http://schemas.microsoft.com/office/powerpoint/2010/main" val="10147811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85530" y="-378082"/>
            <a:ext cx="12006470" cy="1325563"/>
          </a:xfrm>
        </p:spPr>
        <p:txBody>
          <a:bodyPr>
            <a:normAutofit/>
          </a:bodyPr>
          <a:lstStyle/>
          <a:p>
            <a:pPr algn="ctr"/>
            <a:r>
              <a:rPr lang="en-GB" sz="4000" b="1">
                <a:latin typeface="+mn-lt"/>
              </a:rPr>
              <a:t>Communication and Language </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479482"/>
            <a:ext cx="12006470" cy="1845227"/>
          </a:xfrm>
        </p:spPr>
        <p:txBody>
          <a:bodyPr>
            <a:normAutofit/>
          </a:bodyPr>
          <a:lstStyle/>
          <a:p>
            <a:pPr marL="0" indent="0" algn="just">
              <a:buNone/>
            </a:pPr>
            <a:r>
              <a:rPr lang="en-GB" sz="1400"/>
              <a:t>The development of children’s spoken language underpins all seven areas of learning and development. Children’s back‑and‑forth interactions from an early age form the foundations for language and cognitive development. The number and quality of the conversations they have with adults and peers throughout the day in a language-rich environment is crucial. By commenting on what children are interested in or doing, and echoing back what they say with new vocabulary added, practitioners will build children’s language effectively. </a:t>
            </a:r>
          </a:p>
          <a:p>
            <a:pPr marL="0" indent="0" algn="just">
              <a:buNone/>
            </a:pPr>
            <a:r>
              <a:rPr lang="en-GB" sz="1400"/>
              <a:t>Reading frequently to children, and engaging them actively in stories, non-fiction, rhymes and poems, and then providing them with extensive opportunities to use and embed new words in a range of contexts, will give children the opportunity to thrive. Through conversation, storytelling and role play, where children share their ideas with support and modelling from their teacher, and sensitive questioning that invites them to elaborate, children become comfortable using a rich range of vocabulary and language structures.  </a:t>
            </a:r>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421421031"/>
              </p:ext>
            </p:extLst>
          </p:nvPr>
        </p:nvGraphicFramePr>
        <p:xfrm>
          <a:off x="145773" y="2324709"/>
          <a:ext cx="11714924" cy="4425538"/>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33598">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935125">
                <a:tc>
                  <a:txBody>
                    <a:bodyPr/>
                    <a:lstStyle/>
                    <a:p>
                      <a:endParaRPr lang="en-GB" sz="1200" b="1"/>
                    </a:p>
                  </a:txBody>
                  <a:tcPr/>
                </a:tc>
                <a:tc>
                  <a:txBody>
                    <a:bodyPr/>
                    <a:lstStyle/>
                    <a:p>
                      <a:r>
                        <a:rPr lang="en-GB" sz="1200" dirty="0"/>
                        <a:t>We are learning to…</a:t>
                      </a:r>
                      <a:br>
                        <a:rPr lang="en-GB" sz="1200" dirty="0"/>
                      </a:br>
                      <a:r>
                        <a:rPr lang="en-GB" sz="1200" dirty="0"/>
                        <a:t>Make ourselves understood. Start to say how we are feeling, using words as well as actions. Start to develop conservation, often jumping from topic to topic. Develop pretend play. </a:t>
                      </a:r>
                      <a:r>
                        <a:rPr lang="en-GB" sz="1200" b="0" i="0" u="none" strike="noStrike" noProof="0" dirty="0">
                          <a:latin typeface="Calibri"/>
                        </a:rPr>
                        <a:t>Understand single words in context. Understand frequently used words. Understand simple instructions. </a:t>
                      </a:r>
                      <a:endParaRPr lang="en-GB" sz="1200" dirty="0"/>
                    </a:p>
                  </a:txBody>
                  <a:tcPr/>
                </a:tc>
                <a:tc>
                  <a:txBody>
                    <a:bodyPr/>
                    <a:lstStyle/>
                    <a:p>
                      <a:r>
                        <a:rPr lang="en-GB" sz="1200"/>
                        <a:t>We are learning to...</a:t>
                      </a:r>
                      <a:br>
                        <a:rPr lang="en-GB" sz="1200"/>
                      </a:br>
                      <a:r>
                        <a:rPr lang="en-GB" sz="1200" b="0" i="1" u="none" strike="noStrike" noProof="0">
                          <a:latin typeface="Calibri"/>
                        </a:rPr>
                        <a:t>Consolidation of previous skills taught.</a:t>
                      </a:r>
                      <a:br>
                        <a:rPr lang="en-GB" sz="1200" b="0" i="1" u="none" strike="noStrike" noProof="0">
                          <a:latin typeface="Calibri"/>
                        </a:rPr>
                      </a:br>
                      <a:r>
                        <a:rPr lang="en-GB" sz="1200" b="0" i="0" u="none" strike="noStrike" noProof="0">
                          <a:latin typeface="Calibri"/>
                        </a:rPr>
                        <a:t>Use intonation, pitch and changing volume when 'talking'. Use the speech sounds: p, b, m, w and pronounce: l, r, w, y, f, th, s, </a:t>
                      </a:r>
                      <a:r>
                        <a:rPr lang="en-GB" sz="1200" b="0" i="0" u="none" strike="noStrike" noProof="0" err="1">
                          <a:latin typeface="Calibri"/>
                        </a:rPr>
                        <a:t>sh</a:t>
                      </a:r>
                      <a:r>
                        <a:rPr lang="en-GB" sz="1200" b="0" i="0" u="none" strike="noStrike" noProof="0">
                          <a:latin typeface="Calibri"/>
                        </a:rPr>
                        <a:t>, </a:t>
                      </a:r>
                      <a:r>
                        <a:rPr lang="en-GB" sz="1200" b="0" i="0" u="none" strike="noStrike" noProof="0" err="1">
                          <a:latin typeface="Calibri"/>
                        </a:rPr>
                        <a:t>ch</a:t>
                      </a:r>
                      <a:r>
                        <a:rPr lang="en-GB" sz="1200" b="0" i="0" u="none" strike="noStrike" noProof="0">
                          <a:latin typeface="Calibri"/>
                        </a:rPr>
                        <a:t>, </a:t>
                      </a:r>
                      <a:r>
                        <a:rPr lang="en-GB" sz="1200" b="0" i="0" u="none" strike="noStrike" noProof="0" err="1">
                          <a:latin typeface="Calibri"/>
                        </a:rPr>
                        <a:t>dz</a:t>
                      </a:r>
                      <a:r>
                        <a:rPr lang="en-GB" sz="1200" b="0" i="0" u="none" strike="noStrike" noProof="0">
                          <a:latin typeface="Calibri"/>
                        </a:rPr>
                        <a:t>, j and multi-syllabic words.</a:t>
                      </a:r>
                    </a:p>
                  </a:txBody>
                  <a:tcPr/>
                </a:tc>
                <a:tc>
                  <a:txBody>
                    <a:bodyPr/>
                    <a:lstStyle/>
                    <a:p>
                      <a:pPr lvl="0">
                        <a:buNone/>
                      </a:pPr>
                      <a:r>
                        <a:rPr lang="en-GB" sz="1200" b="0" i="0" u="none" strike="noStrike" noProof="0">
                          <a:latin typeface="Calibri"/>
                        </a:rPr>
                        <a:t>We are learning to...</a:t>
                      </a:r>
                      <a:br>
                        <a:rPr lang="en-GB" sz="1200" b="0" i="0" u="none" strike="noStrike" noProof="0">
                          <a:latin typeface="Calibri"/>
                        </a:rPr>
                      </a:br>
                      <a:r>
                        <a:rPr lang="en-GB" sz="1200" b="0" i="1" u="none" strike="noStrike" noProof="0">
                          <a:latin typeface="Calibri"/>
                        </a:rPr>
                        <a:t>Consolidation of previous skills taught.</a:t>
                      </a:r>
                      <a:br>
                        <a:rPr lang="en-GB" sz="1200" b="0" i="1" u="none" strike="noStrike" noProof="0">
                          <a:latin typeface="Calibri"/>
                        </a:rPr>
                      </a:br>
                      <a:r>
                        <a:rPr lang="en-GB" sz="1200" b="0" i="0" u="none" strike="noStrike" noProof="0">
                          <a:latin typeface="Calibri"/>
                        </a:rPr>
                        <a:t>Understand simple questions about 'who', 'what' and 'where'. </a:t>
                      </a:r>
                      <a:endParaRPr lang="en-US" i="0"/>
                    </a:p>
                  </a:txBody>
                  <a:tcPr/>
                </a:tc>
                <a:extLst>
                  <a:ext uri="{0D108BD9-81ED-4DB2-BD59-A6C34878D82A}">
                    <a16:rowId xmlns:a16="http://schemas.microsoft.com/office/drawing/2014/main" val="328687736"/>
                  </a:ext>
                </a:extLst>
              </a:tr>
              <a:tr h="2724183">
                <a:tc>
                  <a:txBody>
                    <a:bodyPr/>
                    <a:lstStyle/>
                    <a:p>
                      <a:r>
                        <a:rPr lang="en-GB" sz="1200" b="1"/>
                        <a:t>Observational</a:t>
                      </a:r>
                      <a:br>
                        <a:rPr lang="en-GB" sz="1200" b="1"/>
                      </a:br>
                      <a:r>
                        <a:rPr lang="en-GB" sz="1200" b="1"/>
                        <a:t>Checkpoints </a:t>
                      </a:r>
                    </a:p>
                  </a:txBody>
                  <a:tcPr/>
                </a:tc>
                <a:tc gridSpan="3">
                  <a:txBody>
                    <a:bodyPr/>
                    <a:lstStyle/>
                    <a:p>
                      <a:r>
                        <a:rPr lang="en-GB" sz="1200" b="0" i="0" u="none" strike="noStrike" kern="1200" baseline="0" dirty="0">
                          <a:solidFill>
                            <a:schemeClr val="tx1"/>
                          </a:solidFill>
                          <a:latin typeface="+mn-lt"/>
                          <a:ea typeface="+mn-ea"/>
                          <a:cs typeface="+mn-cs"/>
                        </a:rPr>
                        <a:t>By around 2 years old, is the child showing an interest in what other children are playing and sometimes joins in?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By around 3 years old, can the child shift from one task to another if you get their attention. Using the child’s name can help: “Jason, please can you stop now? We’re tidying up”.</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dk1"/>
                          </a:solidFill>
                          <a:latin typeface="+mn-lt"/>
                          <a:ea typeface="+mn-ea"/>
                          <a:cs typeface="+mn-cs"/>
                        </a:rPr>
                        <a:t>Towards their second birthday, can the child use up to 50 words? </a:t>
                      </a:r>
                    </a:p>
                    <a:p>
                      <a:r>
                        <a:rPr lang="en-GB" sz="1200" b="0" i="0" u="none" strike="noStrike" kern="1200" baseline="0" dirty="0">
                          <a:solidFill>
                            <a:schemeClr val="dk1"/>
                          </a:solidFill>
                          <a:latin typeface="+mn-lt"/>
                          <a:ea typeface="+mn-ea"/>
                          <a:cs typeface="+mn-cs"/>
                        </a:rPr>
                        <a:t>Is the child beginning to put two or three words together: “more milk”? </a:t>
                      </a:r>
                    </a:p>
                    <a:p>
                      <a:r>
                        <a:rPr lang="en-GB" sz="1200" b="0" i="0" u="none" strike="noStrike" kern="1200" baseline="0" dirty="0">
                          <a:solidFill>
                            <a:schemeClr val="dk1"/>
                          </a:solidFill>
                          <a:latin typeface="+mn-lt"/>
                          <a:ea typeface="+mn-ea"/>
                          <a:cs typeface="+mn-cs"/>
                        </a:rPr>
                        <a:t>Is the child frequently asking questions, such as the names of people and objects? </a:t>
                      </a:r>
                    </a:p>
                    <a:p>
                      <a:r>
                        <a:rPr lang="en-GB" sz="1200" b="0" i="0" u="none" strike="noStrike" kern="1200" baseline="0" dirty="0">
                          <a:solidFill>
                            <a:schemeClr val="dk1"/>
                          </a:solidFill>
                          <a:latin typeface="+mn-lt"/>
                          <a:ea typeface="+mn-ea"/>
                          <a:cs typeface="+mn-cs"/>
                        </a:rPr>
                        <a:t>Towards their third birthday, can the child use around 300 words? These words include descriptive language. They include words for time (for example, ‘now’ and ‘later’), space (for example, ‘over there’) and function (for example, they can tell you a sponge is for washing). </a:t>
                      </a:r>
                    </a:p>
                    <a:p>
                      <a:r>
                        <a:rPr lang="en-GB" sz="1200" b="0" i="0" u="none" strike="noStrike" kern="1200" baseline="0" dirty="0">
                          <a:solidFill>
                            <a:schemeClr val="dk1"/>
                          </a:solidFill>
                          <a:latin typeface="+mn-lt"/>
                          <a:ea typeface="+mn-ea"/>
                          <a:cs typeface="+mn-cs"/>
                        </a:rPr>
                        <a:t>Is the child linking up to 5 words together? </a:t>
                      </a:r>
                    </a:p>
                    <a:p>
                      <a:r>
                        <a:rPr lang="en-GB" sz="1200" b="0" i="0" u="none" strike="noStrike" kern="1200" baseline="0" dirty="0">
                          <a:solidFill>
                            <a:schemeClr val="dk1"/>
                          </a:solidFill>
                          <a:latin typeface="+mn-lt"/>
                          <a:ea typeface="+mn-ea"/>
                          <a:cs typeface="+mn-cs"/>
                        </a:rPr>
                        <a:t>Is the child using pronouns (‘me’, ‘him’, ‘she’), and using plurals and prepositions (‘in’, ‘on’, ‘under’) – these may not always be used correctly to start with. </a:t>
                      </a:r>
                    </a:p>
                    <a:p>
                      <a:r>
                        <a:rPr lang="en-GB" sz="1200" b="0" i="0" u="none" strike="noStrike" kern="1200" baseline="0" dirty="0">
                          <a:solidFill>
                            <a:schemeClr val="dk1"/>
                          </a:solidFill>
                          <a:latin typeface="+mn-lt"/>
                          <a:ea typeface="+mn-ea"/>
                          <a:cs typeface="+mn-cs"/>
                        </a:rPr>
                        <a:t>Can the child follow instructions with three key words like: “Can you </a:t>
                      </a:r>
                      <a:r>
                        <a:rPr lang="en-GB" sz="1200" b="1" i="0" u="none" strike="noStrike" kern="1200" baseline="0" dirty="0">
                          <a:solidFill>
                            <a:schemeClr val="dk1"/>
                          </a:solidFill>
                          <a:latin typeface="+mn-lt"/>
                          <a:ea typeface="+mn-ea"/>
                          <a:cs typeface="+mn-cs"/>
                        </a:rPr>
                        <a:t>wash dolly’s face</a:t>
                      </a:r>
                      <a:r>
                        <a:rPr lang="en-GB" sz="1200" b="0" i="0" u="none" strike="noStrike" kern="1200" baseline="0" dirty="0">
                          <a:solidFill>
                            <a:schemeClr val="dk1"/>
                          </a:solidFill>
                          <a:latin typeface="+mn-lt"/>
                          <a:ea typeface="+mn-ea"/>
                          <a:cs typeface="+mn-cs"/>
                        </a:rPr>
                        <a:t>?” </a:t>
                      </a:r>
                      <a:r>
                        <a:rPr lang="en-GB" sz="1800" b="0" i="0" u="none" strike="noStrike" kern="1200" baseline="0" dirty="0">
                          <a:solidFill>
                            <a:schemeClr val="dk1"/>
                          </a:solidFill>
                          <a:latin typeface="+mn-lt"/>
                          <a:ea typeface="+mn-ea"/>
                          <a:cs typeface="+mn-cs"/>
                        </a:rPr>
                        <a:t>	</a:t>
                      </a:r>
                    </a:p>
                    <a:p>
                      <a:endParaRPr lang="en-GB" sz="1200" b="0" i="0" u="none" strike="noStrike" kern="1200" baseline="0" dirty="0">
                        <a:solidFill>
                          <a:schemeClr val="tx1"/>
                        </a:solidFill>
                        <a:latin typeface="+mn-lt"/>
                        <a:ea typeface="+mn-ea"/>
                        <a:cs typeface="+mn-cs"/>
                      </a:endParaRPr>
                    </a:p>
                    <a:p>
                      <a:endParaRPr lang="en-GB" sz="1050" dirty="0"/>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298863371"/>
                  </a:ext>
                </a:extLst>
              </a:tr>
            </a:tbl>
          </a:graphicData>
        </a:graphic>
      </p:graphicFrame>
    </p:spTree>
    <p:extLst>
      <p:ext uri="{BB962C8B-B14F-4D97-AF65-F5344CB8AC3E}">
        <p14:creationId xmlns:p14="http://schemas.microsoft.com/office/powerpoint/2010/main" val="3164567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Three Little Bears High Res Stock Images | Shutterstock">
            <a:extLst>
              <a:ext uri="{FF2B5EF4-FFF2-40B4-BE49-F238E27FC236}">
                <a16:creationId xmlns:a16="http://schemas.microsoft.com/office/drawing/2014/main" id="{836A1C8D-02B7-4E49-A834-B5D8230DF973}"/>
              </a:ext>
            </a:extLst>
          </p:cNvPr>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b="7445"/>
          <a:stretch/>
        </p:blipFill>
        <p:spPr bwMode="auto">
          <a:xfrm>
            <a:off x="1852798" y="481418"/>
            <a:ext cx="8372017" cy="53667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190089"/>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Expressing our emotions using new vocabulary given to us by key workers</a:t>
            </a:r>
          </a:p>
        </p:txBody>
      </p:sp>
      <p:sp>
        <p:nvSpPr>
          <p:cNvPr id="6" name="TextBox 5">
            <a:extLst>
              <a:ext uri="{FF2B5EF4-FFF2-40B4-BE49-F238E27FC236}">
                <a16:creationId xmlns:a16="http://schemas.microsoft.com/office/drawing/2014/main" id="{8C6C80C3-7F14-479F-897A-419298B2D2E9}"/>
              </a:ext>
            </a:extLst>
          </p:cNvPr>
          <p:cNvSpPr txBox="1"/>
          <p:nvPr/>
        </p:nvSpPr>
        <p:spPr>
          <a:xfrm>
            <a:off x="449179" y="3595381"/>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Key workers introduce new words through our play </a:t>
            </a:r>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9008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Morning and Afternoon greetings</a:t>
            </a:r>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97563"/>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Listening to music, watching performances of dance and songs</a:t>
            </a:r>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655882"/>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Nursery Rhyme time</a:t>
            </a:r>
          </a:p>
        </p:txBody>
      </p:sp>
      <p:sp>
        <p:nvSpPr>
          <p:cNvPr id="10" name="TextBox 9">
            <a:extLst>
              <a:ext uri="{FF2B5EF4-FFF2-40B4-BE49-F238E27FC236}">
                <a16:creationId xmlns:a16="http://schemas.microsoft.com/office/drawing/2014/main" id="{58A86738-5605-4828-AE84-0F58B126388D}"/>
              </a:ext>
            </a:extLst>
          </p:cNvPr>
          <p:cNvSpPr txBox="1"/>
          <p:nvPr/>
        </p:nvSpPr>
        <p:spPr>
          <a:xfrm>
            <a:off x="625642" y="474234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Forest School: All 5 senses </a:t>
            </a:r>
          </a:p>
        </p:txBody>
      </p:sp>
      <p:sp>
        <p:nvSpPr>
          <p:cNvPr id="11" name="TextBox 10">
            <a:extLst>
              <a:ext uri="{FF2B5EF4-FFF2-40B4-BE49-F238E27FC236}">
                <a16:creationId xmlns:a16="http://schemas.microsoft.com/office/drawing/2014/main" id="{34D5BAEE-FEAB-4C85-95E7-6CAD9EEE8FA7}"/>
              </a:ext>
            </a:extLst>
          </p:cNvPr>
          <p:cNvSpPr txBox="1"/>
          <p:nvPr/>
        </p:nvSpPr>
        <p:spPr>
          <a:xfrm>
            <a:off x="4242091" y="545138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Reply to questions and follow instructions</a:t>
            </a:r>
          </a:p>
        </p:txBody>
      </p:sp>
      <p:sp>
        <p:nvSpPr>
          <p:cNvPr id="12" name="TextBox 11">
            <a:extLst>
              <a:ext uri="{FF2B5EF4-FFF2-40B4-BE49-F238E27FC236}">
                <a16:creationId xmlns:a16="http://schemas.microsoft.com/office/drawing/2014/main" id="{D90BCB94-8344-4F70-9970-DD65968FA5A5}"/>
              </a:ext>
            </a:extLst>
          </p:cNvPr>
          <p:cNvSpPr txBox="1"/>
          <p:nvPr/>
        </p:nvSpPr>
        <p:spPr>
          <a:xfrm>
            <a:off x="449179" y="5582845"/>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Listen and repeat the names of things modelled by key workers</a:t>
            </a:r>
          </a:p>
        </p:txBody>
      </p:sp>
      <p:sp>
        <p:nvSpPr>
          <p:cNvPr id="13" name="TextBox 12">
            <a:extLst>
              <a:ext uri="{FF2B5EF4-FFF2-40B4-BE49-F238E27FC236}">
                <a16:creationId xmlns:a16="http://schemas.microsoft.com/office/drawing/2014/main" id="{7C8D769A-517D-4DF3-AAA7-E753047242D2}"/>
              </a:ext>
            </a:extLst>
          </p:cNvPr>
          <p:cNvSpPr txBox="1"/>
          <p:nvPr/>
        </p:nvSpPr>
        <p:spPr>
          <a:xfrm>
            <a:off x="8261684" y="353539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Phase 1 phonics (when appropriate)</a:t>
            </a:r>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101281"/>
            <a:ext cx="12006470" cy="1325563"/>
          </a:xfrm>
        </p:spPr>
        <p:txBody>
          <a:bodyPr>
            <a:normAutofit/>
          </a:bodyPr>
          <a:lstStyle/>
          <a:p>
            <a:pPr algn="ctr"/>
            <a:r>
              <a:rPr lang="en-GB" sz="4000" b="1">
                <a:latin typeface="+mn-lt"/>
              </a:rPr>
              <a:t>Communication and Language</a:t>
            </a:r>
          </a:p>
        </p:txBody>
      </p:sp>
      <p:sp>
        <p:nvSpPr>
          <p:cNvPr id="16" name="TextBox 15">
            <a:extLst>
              <a:ext uri="{FF2B5EF4-FFF2-40B4-BE49-F238E27FC236}">
                <a16:creationId xmlns:a16="http://schemas.microsoft.com/office/drawing/2014/main" id="{634309F4-18F1-45F7-ADED-AF6757B463C0}"/>
              </a:ext>
            </a:extLst>
          </p:cNvPr>
          <p:cNvSpPr txBox="1"/>
          <p:nvPr/>
        </p:nvSpPr>
        <p:spPr>
          <a:xfrm>
            <a:off x="8406063" y="566149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Chatty Snack time</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25642" y="2564030"/>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Time to think </a:t>
            </a:r>
          </a:p>
        </p:txBody>
      </p:sp>
      <p:sp>
        <p:nvSpPr>
          <p:cNvPr id="18" name="TextBox 17">
            <a:extLst>
              <a:ext uri="{FF2B5EF4-FFF2-40B4-BE49-F238E27FC236}">
                <a16:creationId xmlns:a16="http://schemas.microsoft.com/office/drawing/2014/main" id="{172F601B-7DC1-457A-9434-A229CC7FE59C}"/>
              </a:ext>
            </a:extLst>
          </p:cNvPr>
          <p:cNvSpPr txBox="1"/>
          <p:nvPr/>
        </p:nvSpPr>
        <p:spPr>
          <a:xfrm>
            <a:off x="8261684" y="4638258"/>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Sharing picture books with adults </a:t>
            </a:r>
            <a:endParaRPr lang="en-GB" b="1"/>
          </a:p>
        </p:txBody>
      </p:sp>
      <p:sp>
        <p:nvSpPr>
          <p:cNvPr id="20" name="TextBox 19">
            <a:extLst>
              <a:ext uri="{FF2B5EF4-FFF2-40B4-BE49-F238E27FC236}">
                <a16:creationId xmlns:a16="http://schemas.microsoft.com/office/drawing/2014/main" id="{D33B0A94-C00A-47A5-8584-B7E79B34E8FE}"/>
              </a:ext>
            </a:extLst>
          </p:cNvPr>
          <p:cNvSpPr txBox="1"/>
          <p:nvPr/>
        </p:nvSpPr>
        <p:spPr>
          <a:xfrm>
            <a:off x="4427621" y="2878132"/>
            <a:ext cx="3336758" cy="1328023"/>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Explorers room at Parkside </a:t>
            </a:r>
          </a:p>
        </p:txBody>
      </p:sp>
    </p:spTree>
    <p:extLst>
      <p:ext uri="{BB962C8B-B14F-4D97-AF65-F5344CB8AC3E}">
        <p14:creationId xmlns:p14="http://schemas.microsoft.com/office/powerpoint/2010/main" val="24548137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85530" y="-378082"/>
            <a:ext cx="12006470" cy="1325563"/>
          </a:xfrm>
        </p:spPr>
        <p:txBody>
          <a:bodyPr>
            <a:normAutofit/>
          </a:bodyPr>
          <a:lstStyle/>
          <a:p>
            <a:pPr algn="ctr"/>
            <a:r>
              <a:rPr lang="en-GB" sz="4000" b="1">
                <a:latin typeface="+mn-lt"/>
              </a:rPr>
              <a:t>Physical Development</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479482"/>
            <a:ext cx="12006470" cy="1845227"/>
          </a:xfrm>
        </p:spPr>
        <p:txBody>
          <a:bodyPr>
            <a:normAutofit/>
          </a:bodyPr>
          <a:lstStyle/>
          <a:p>
            <a:pPr marL="0" indent="0" algn="just">
              <a:buNone/>
            </a:pPr>
            <a:r>
              <a:rPr lang="en-GB" sz="1400"/>
              <a:t>Physical activity is vital in children’s all-round development, enabling them to pursue happy, healthy and active lives. Gross and fine motor experiences develop incrementally throughout early childhood, starting with sensory explorations and the development of a child’s strength, co-ordination and positional awareness through tummy time, crawling and play movement with both objects and adults. </a:t>
            </a:r>
          </a:p>
          <a:p>
            <a:pPr marL="0" indent="0" algn="just">
              <a:buNone/>
            </a:pPr>
            <a:r>
              <a:rPr lang="en-GB" sz="1400"/>
              <a:t>By creating games and providing opportunities for play both indoors and outdoors, adults can support children to develop their core strength, stability, balance, spatial awareness, co-ordination and agility. Gross motor skills provide the foundation for developing healthy bodies and social and emotional well‑being. Fine motor control and precision helps with hand-eye co-ordination which is later linked to early literacy. Repeated and varied opportunities to explore and play with small world activities, puzzles, arts and crafts and the practice of using small tools, with feedback and support from adults, allow children to develop proficiency, control and confidence. </a:t>
            </a:r>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916683091"/>
              </p:ext>
            </p:extLst>
          </p:nvPr>
        </p:nvGraphicFramePr>
        <p:xfrm>
          <a:off x="185530" y="2260963"/>
          <a:ext cx="11714924" cy="3966405"/>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5552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769090">
                <a:tc>
                  <a:txBody>
                    <a:bodyPr/>
                    <a:lstStyle/>
                    <a:p>
                      <a:endParaRPr lang="en-GB" sz="1200" b="1"/>
                    </a:p>
                  </a:txBody>
                  <a:tcPr/>
                </a:tc>
                <a:tc>
                  <a:txBody>
                    <a:bodyPr/>
                    <a:lstStyle/>
                    <a:p>
                      <a:r>
                        <a:rPr lang="en-GB" sz="1200" dirty="0"/>
                        <a:t>We are learning to…</a:t>
                      </a:r>
                      <a:br>
                        <a:rPr lang="en-GB" sz="1200" dirty="0"/>
                      </a:br>
                      <a:r>
                        <a:rPr lang="en-GB" sz="1200" dirty="0"/>
                        <a:t>Enjoy moving when outdoors and inside. Use large and small motor skills to do things independently, for example manage buttons and zips, and pour drinks. Develop manipulation and control. Clap and stomp to music. Start to kick, throw and catch balls. Build independently with a range of appropriate resources. Fit ourselves into spaces and move around in them. Spin and roll. Sit on a push-along wheeled toy.</a:t>
                      </a:r>
                    </a:p>
                  </a:txBody>
                  <a:tcPr/>
                </a:tc>
                <a:tc>
                  <a:txBody>
                    <a:bodyPr/>
                    <a:lstStyle/>
                    <a:p>
                      <a:r>
                        <a:rPr lang="en-GB" sz="1200" dirty="0"/>
                        <a:t>We are learning to...</a:t>
                      </a:r>
                      <a:br>
                        <a:rPr lang="en-GB" sz="1200" dirty="0"/>
                      </a:br>
                      <a:r>
                        <a:rPr lang="en-GB" sz="1200" i="1" dirty="0"/>
                        <a:t>Consolidation of previous skills. </a:t>
                      </a:r>
                      <a:br>
                        <a:rPr lang="en-GB" sz="1200" i="1" dirty="0"/>
                      </a:br>
                      <a:r>
                        <a:rPr lang="en-GB" sz="1200" b="0" i="0" u="none" strike="noStrike" noProof="0" dirty="0"/>
                        <a:t>Start eating independently and learning how to use a knife and fork. </a:t>
                      </a:r>
                      <a:r>
                        <a:rPr lang="en-GB" sz="1200" b="0" i="0" u="none" strike="noStrike" noProof="0" dirty="0">
                          <a:latin typeface="Calibri"/>
                        </a:rPr>
                        <a:t>Walk, run, jump and climb and start to use the stairs independently.</a:t>
                      </a:r>
                      <a:r>
                        <a:rPr lang="en-GB" sz="1200" i="0" dirty="0"/>
                        <a:t> Explore different materials and tools. Use a scooter. Independently use ropes and swings.</a:t>
                      </a:r>
                    </a:p>
                  </a:txBody>
                  <a:tcPr/>
                </a:tc>
                <a:tc>
                  <a:txBody>
                    <a:bodyPr/>
                    <a:lstStyle/>
                    <a:p>
                      <a:pPr lvl="0">
                        <a:buNone/>
                      </a:pPr>
                      <a:r>
                        <a:rPr lang="en-GB" sz="1200" b="0" i="0" u="none" strike="noStrike" noProof="0">
                          <a:latin typeface="Calibri"/>
                        </a:rPr>
                        <a:t>We are learning to...</a:t>
                      </a:r>
                      <a:br>
                        <a:rPr lang="en-GB" sz="1200" b="0" i="0" u="none" strike="noStrike" noProof="0">
                          <a:latin typeface="Calibri"/>
                        </a:rPr>
                      </a:br>
                      <a:r>
                        <a:rPr lang="en-GB" sz="1200" b="0" i="1" u="none" strike="noStrike" noProof="0">
                          <a:latin typeface="Calibri"/>
                        </a:rPr>
                        <a:t>Consolidation of previous skills. </a:t>
                      </a:r>
                      <a:br>
                        <a:rPr lang="en-GB" sz="1200" b="0" i="1" u="none" strike="noStrike" noProof="0">
                          <a:latin typeface="Calibri"/>
                        </a:rPr>
                      </a:br>
                      <a:r>
                        <a:rPr lang="en-GB" sz="1200" b="0" i="0" u="none" strike="noStrike" noProof="0"/>
                        <a:t>Show an increasing desire to be independent, such as wanting to feed themselves and dress or undress. Ride a tricycle.</a:t>
                      </a:r>
                      <a:endParaRPr lang="en-US" i="1"/>
                    </a:p>
                  </a:txBody>
                  <a:tcPr/>
                </a:tc>
                <a:extLst>
                  <a:ext uri="{0D108BD9-81ED-4DB2-BD59-A6C34878D82A}">
                    <a16:rowId xmlns:a16="http://schemas.microsoft.com/office/drawing/2014/main" val="328687736"/>
                  </a:ext>
                </a:extLst>
              </a:tr>
              <a:tr h="1841792">
                <a:tc>
                  <a:txBody>
                    <a:bodyPr/>
                    <a:lstStyle/>
                    <a:p>
                      <a:r>
                        <a:rPr lang="en-GB" sz="1200" b="1"/>
                        <a:t>Observational</a:t>
                      </a:r>
                      <a:br>
                        <a:rPr lang="en-GB" sz="1200" b="1"/>
                      </a:br>
                      <a:r>
                        <a:rPr lang="en-GB" sz="1200" b="1"/>
                        <a:t>Checkpoints </a:t>
                      </a:r>
                    </a:p>
                  </a:txBody>
                  <a:tcPr/>
                </a:tc>
                <a:tc gridSpan="3">
                  <a:txBody>
                    <a:bodyPr/>
                    <a:lstStyle/>
                    <a:p>
                      <a:r>
                        <a:rPr lang="en-GB" sz="1400" b="0" i="0" u="none" strike="noStrike" kern="1200" baseline="0" dirty="0">
                          <a:solidFill>
                            <a:schemeClr val="dk1"/>
                          </a:solidFill>
                          <a:latin typeface="+mn-lt"/>
                          <a:ea typeface="+mn-ea"/>
                          <a:cs typeface="+mn-cs"/>
                        </a:rPr>
                        <a:t>Around their second birthday, can the toddler run well, kick a ball, and jump with both feet off the ground at the same time? </a:t>
                      </a:r>
                    </a:p>
                    <a:p>
                      <a:endParaRPr lang="en-GB" sz="1400" b="0" i="0" u="none" strike="noStrike" kern="1200" baseline="0" dirty="0">
                        <a:solidFill>
                          <a:schemeClr val="dk1"/>
                        </a:solidFill>
                        <a:latin typeface="+mn-lt"/>
                        <a:ea typeface="+mn-ea"/>
                        <a:cs typeface="+mn-cs"/>
                      </a:endParaRPr>
                    </a:p>
                    <a:p>
                      <a:r>
                        <a:rPr lang="en-GB" sz="1400" b="0" i="0" u="none" strike="noStrike" kern="1200" baseline="0" dirty="0">
                          <a:solidFill>
                            <a:schemeClr val="dk1"/>
                          </a:solidFill>
                          <a:latin typeface="+mn-lt"/>
                          <a:ea typeface="+mn-ea"/>
                          <a:cs typeface="+mn-cs"/>
                        </a:rPr>
                        <a:t>Around their third birthday, can the child climb confidently, catch a large ball and pedal a tricycle? 	</a:t>
                      </a:r>
                    </a:p>
                    <a:p>
                      <a:endParaRPr lang="en-GB" sz="1000" dirty="0"/>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298863371"/>
                  </a:ext>
                </a:extLst>
              </a:tr>
            </a:tbl>
          </a:graphicData>
        </a:graphic>
      </p:graphicFrame>
    </p:spTree>
    <p:extLst>
      <p:ext uri="{BB962C8B-B14F-4D97-AF65-F5344CB8AC3E}">
        <p14:creationId xmlns:p14="http://schemas.microsoft.com/office/powerpoint/2010/main" val="7287256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 descr="Three Little Bears High Res Stock Images | Shutterstock">
            <a:extLst>
              <a:ext uri="{FF2B5EF4-FFF2-40B4-BE49-F238E27FC236}">
                <a16:creationId xmlns:a16="http://schemas.microsoft.com/office/drawing/2014/main" id="{27C2B12A-5F52-4821-877F-C34211A5BE22}"/>
              </a:ext>
            </a:extLst>
          </p:cNvPr>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b="7445"/>
          <a:stretch/>
        </p:blipFill>
        <p:spPr bwMode="auto">
          <a:xfrm>
            <a:off x="1852798" y="481418"/>
            <a:ext cx="8372017" cy="53667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19008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Use our fingers to tear different papers</a:t>
            </a:r>
          </a:p>
        </p:txBody>
      </p:sp>
      <p:sp>
        <p:nvSpPr>
          <p:cNvPr id="6" name="TextBox 5">
            <a:extLst>
              <a:ext uri="{FF2B5EF4-FFF2-40B4-BE49-F238E27FC236}">
                <a16:creationId xmlns:a16="http://schemas.microsoft.com/office/drawing/2014/main" id="{8C6C80C3-7F14-479F-897A-419298B2D2E9}"/>
              </a:ext>
            </a:extLst>
          </p:cNvPr>
          <p:cNvSpPr txBox="1"/>
          <p:nvPr/>
        </p:nvSpPr>
        <p:spPr>
          <a:xfrm>
            <a:off x="449179" y="3448207"/>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Encouraging good eating habits: sharing and waiting for a second helping</a:t>
            </a:r>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6740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Construction inside and outside</a:t>
            </a:r>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9756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Using a potty and toilet safely</a:t>
            </a:r>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390295"/>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Tummy time</a:t>
            </a:r>
          </a:p>
        </p:txBody>
      </p:sp>
      <p:sp>
        <p:nvSpPr>
          <p:cNvPr id="10" name="TextBox 9">
            <a:extLst>
              <a:ext uri="{FF2B5EF4-FFF2-40B4-BE49-F238E27FC236}">
                <a16:creationId xmlns:a16="http://schemas.microsoft.com/office/drawing/2014/main" id="{58A86738-5605-4828-AE84-0F58B126388D}"/>
              </a:ext>
            </a:extLst>
          </p:cNvPr>
          <p:cNvSpPr txBox="1"/>
          <p:nvPr/>
        </p:nvSpPr>
        <p:spPr>
          <a:xfrm>
            <a:off x="408028" y="4736294"/>
            <a:ext cx="3834063"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Encouraging independence when putting on coats and wellies</a:t>
            </a:r>
          </a:p>
        </p:txBody>
      </p:sp>
      <p:sp>
        <p:nvSpPr>
          <p:cNvPr id="11" name="TextBox 10">
            <a:extLst>
              <a:ext uri="{FF2B5EF4-FFF2-40B4-BE49-F238E27FC236}">
                <a16:creationId xmlns:a16="http://schemas.microsoft.com/office/drawing/2014/main" id="{34D5BAEE-FEAB-4C85-95E7-6CAD9EEE8FA7}"/>
              </a:ext>
            </a:extLst>
          </p:cNvPr>
          <p:cNvSpPr txBox="1"/>
          <p:nvPr/>
        </p:nvSpPr>
        <p:spPr>
          <a:xfrm>
            <a:off x="4427621" y="550825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Playing with large and small equipment</a:t>
            </a:r>
          </a:p>
        </p:txBody>
      </p:sp>
      <p:sp>
        <p:nvSpPr>
          <p:cNvPr id="12" name="TextBox 11">
            <a:extLst>
              <a:ext uri="{FF2B5EF4-FFF2-40B4-BE49-F238E27FC236}">
                <a16:creationId xmlns:a16="http://schemas.microsoft.com/office/drawing/2014/main" id="{D90BCB94-8344-4F70-9970-DD65968FA5A5}"/>
              </a:ext>
            </a:extLst>
          </p:cNvPr>
          <p:cNvSpPr txBox="1"/>
          <p:nvPr/>
        </p:nvSpPr>
        <p:spPr>
          <a:xfrm>
            <a:off x="449179" y="5582845"/>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Listen and repeat the names of things modelled by key workers</a:t>
            </a:r>
          </a:p>
        </p:txBody>
      </p:sp>
      <p:sp>
        <p:nvSpPr>
          <p:cNvPr id="13" name="TextBox 12">
            <a:extLst>
              <a:ext uri="{FF2B5EF4-FFF2-40B4-BE49-F238E27FC236}">
                <a16:creationId xmlns:a16="http://schemas.microsoft.com/office/drawing/2014/main" id="{7C8D769A-517D-4DF3-AAA7-E753047242D2}"/>
              </a:ext>
            </a:extLst>
          </p:cNvPr>
          <p:cNvSpPr txBox="1"/>
          <p:nvPr/>
        </p:nvSpPr>
        <p:spPr>
          <a:xfrm>
            <a:off x="8261684" y="3419260"/>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Different sized implements and tools for building and mark making</a:t>
            </a:r>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101281"/>
            <a:ext cx="12006470" cy="1325563"/>
          </a:xfrm>
        </p:spPr>
        <p:txBody>
          <a:bodyPr>
            <a:normAutofit/>
          </a:bodyPr>
          <a:lstStyle/>
          <a:p>
            <a:pPr algn="ctr"/>
            <a:r>
              <a:rPr lang="en-GB" sz="4000" b="1">
                <a:latin typeface="+mn-lt"/>
              </a:rPr>
              <a:t>Physical Development</a:t>
            </a:r>
          </a:p>
        </p:txBody>
      </p:sp>
      <p:sp>
        <p:nvSpPr>
          <p:cNvPr id="16" name="TextBox 15">
            <a:extLst>
              <a:ext uri="{FF2B5EF4-FFF2-40B4-BE49-F238E27FC236}">
                <a16:creationId xmlns:a16="http://schemas.microsoft.com/office/drawing/2014/main" id="{634309F4-18F1-45F7-ADED-AF6757B463C0}"/>
              </a:ext>
            </a:extLst>
          </p:cNvPr>
          <p:cNvSpPr txBox="1"/>
          <p:nvPr/>
        </p:nvSpPr>
        <p:spPr>
          <a:xfrm>
            <a:off x="8245641" y="537853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Balance bikes </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56680" y="244137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Make marks and print on a variety of papers</a:t>
            </a:r>
          </a:p>
        </p:txBody>
      </p:sp>
      <p:sp>
        <p:nvSpPr>
          <p:cNvPr id="18" name="TextBox 17">
            <a:extLst>
              <a:ext uri="{FF2B5EF4-FFF2-40B4-BE49-F238E27FC236}">
                <a16:creationId xmlns:a16="http://schemas.microsoft.com/office/drawing/2014/main" id="{172F601B-7DC1-457A-9434-A229CC7FE59C}"/>
              </a:ext>
            </a:extLst>
          </p:cNvPr>
          <p:cNvSpPr txBox="1"/>
          <p:nvPr/>
        </p:nvSpPr>
        <p:spPr>
          <a:xfrm>
            <a:off x="8261684" y="4638258"/>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Parachute games </a:t>
            </a:r>
            <a:endParaRPr lang="en-GB" b="1"/>
          </a:p>
        </p:txBody>
      </p:sp>
      <p:sp>
        <p:nvSpPr>
          <p:cNvPr id="19" name="TextBox 18">
            <a:extLst>
              <a:ext uri="{FF2B5EF4-FFF2-40B4-BE49-F238E27FC236}">
                <a16:creationId xmlns:a16="http://schemas.microsoft.com/office/drawing/2014/main" id="{43EC7FCB-FEB8-4D90-BE9F-B5BAC63BB052}"/>
              </a:ext>
            </a:extLst>
          </p:cNvPr>
          <p:cNvSpPr txBox="1"/>
          <p:nvPr/>
        </p:nvSpPr>
        <p:spPr>
          <a:xfrm>
            <a:off x="4603039" y="1842251"/>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Inset puzzles and jigsaws</a:t>
            </a:r>
          </a:p>
        </p:txBody>
      </p:sp>
      <p:sp>
        <p:nvSpPr>
          <p:cNvPr id="20" name="TextBox 19">
            <a:extLst>
              <a:ext uri="{FF2B5EF4-FFF2-40B4-BE49-F238E27FC236}">
                <a16:creationId xmlns:a16="http://schemas.microsoft.com/office/drawing/2014/main" id="{12EE19E4-0EF8-40B8-83D9-3F91E80F0997}"/>
              </a:ext>
            </a:extLst>
          </p:cNvPr>
          <p:cNvSpPr txBox="1"/>
          <p:nvPr/>
        </p:nvSpPr>
        <p:spPr>
          <a:xfrm>
            <a:off x="4520386" y="4327671"/>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Water and sand play</a:t>
            </a:r>
          </a:p>
        </p:txBody>
      </p:sp>
      <p:sp>
        <p:nvSpPr>
          <p:cNvPr id="22" name="TextBox 21">
            <a:extLst>
              <a:ext uri="{FF2B5EF4-FFF2-40B4-BE49-F238E27FC236}">
                <a16:creationId xmlns:a16="http://schemas.microsoft.com/office/drawing/2014/main" id="{9A807CD8-E935-47C4-82E7-2781E6455D2F}"/>
              </a:ext>
            </a:extLst>
          </p:cNvPr>
          <p:cNvSpPr txBox="1"/>
          <p:nvPr/>
        </p:nvSpPr>
        <p:spPr>
          <a:xfrm>
            <a:off x="8261684" y="6114324"/>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Den building </a:t>
            </a:r>
          </a:p>
        </p:txBody>
      </p:sp>
      <p:sp>
        <p:nvSpPr>
          <p:cNvPr id="24" name="TextBox 23">
            <a:extLst>
              <a:ext uri="{FF2B5EF4-FFF2-40B4-BE49-F238E27FC236}">
                <a16:creationId xmlns:a16="http://schemas.microsoft.com/office/drawing/2014/main" id="{72F62A4C-3700-4FF9-8338-01E9520E33EB}"/>
              </a:ext>
            </a:extLst>
          </p:cNvPr>
          <p:cNvSpPr txBox="1"/>
          <p:nvPr/>
        </p:nvSpPr>
        <p:spPr>
          <a:xfrm>
            <a:off x="4427621" y="2878132"/>
            <a:ext cx="3336758" cy="1328023"/>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Explorers room at Parkside </a:t>
            </a:r>
          </a:p>
        </p:txBody>
      </p:sp>
    </p:spTree>
    <p:extLst>
      <p:ext uri="{BB962C8B-B14F-4D97-AF65-F5344CB8AC3E}">
        <p14:creationId xmlns:p14="http://schemas.microsoft.com/office/powerpoint/2010/main" val="17260823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06016" y="-313322"/>
            <a:ext cx="12006470" cy="1325563"/>
          </a:xfrm>
        </p:spPr>
        <p:txBody>
          <a:bodyPr>
            <a:normAutofit/>
          </a:bodyPr>
          <a:lstStyle/>
          <a:p>
            <a:pPr algn="ctr"/>
            <a:r>
              <a:rPr lang="en-GB" sz="4000" b="1">
                <a:latin typeface="+mn-lt"/>
              </a:rPr>
              <a:t>Literacy</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713989"/>
            <a:ext cx="12006470" cy="1845227"/>
          </a:xfrm>
        </p:spPr>
        <p:txBody>
          <a:bodyPr>
            <a:normAutofit/>
          </a:bodyPr>
          <a:lstStyle/>
          <a:p>
            <a:pPr marL="0" indent="0" algn="just">
              <a:buNone/>
            </a:pPr>
            <a:r>
              <a:rPr lang="en-GB" sz="1400"/>
              <a:t>It is crucial for children to develop a life-long love of reading. Reading consists of two dimensions: language comprehension and word reading. Language comprehension (necessary for both reading and writing) starts from birth. It only develops when adults talk with children about the world around them and the books (stories and non‑fiction) they read with them, and enjoy rhymes, poems and songs together. Skilled word reading, taught later, involves both the speedy working out of the pronunciation of unfamiliar printed words (decoding) and the speedy recognition of familiar printed words. Writing involves transcription (spelling and handwriting) and composition (articulating ideas and structuring them in speech, before writing). </a:t>
            </a:r>
            <a:endParaRPr lang="en-GB" sz="700"/>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3468709225"/>
              </p:ext>
            </p:extLst>
          </p:nvPr>
        </p:nvGraphicFramePr>
        <p:xfrm>
          <a:off x="185530" y="2260963"/>
          <a:ext cx="11714924" cy="2124613"/>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5552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769090">
                <a:tc>
                  <a:txBody>
                    <a:bodyPr/>
                    <a:lstStyle/>
                    <a:p>
                      <a:endParaRPr lang="en-GB" sz="1200" b="1"/>
                    </a:p>
                  </a:txBody>
                  <a:tcPr/>
                </a:tc>
                <a:tc>
                  <a:txBody>
                    <a:bodyPr/>
                    <a:lstStyle/>
                    <a:p>
                      <a:r>
                        <a:rPr lang="en-GB" sz="1200" dirty="0"/>
                        <a:t>We are learning to…</a:t>
                      </a:r>
                      <a:br>
                        <a:rPr lang="en-GB" sz="1200" dirty="0"/>
                      </a:br>
                      <a:r>
                        <a:rPr lang="en-GB" sz="1200" dirty="0"/>
                        <a:t>Enjoy songs and rhymes, tuning in and paying attention. Join in with songs and rhymes, copying sounds, rhythms, tunes and tempo. Copy finger movements and gestures. Sing songs independently. Enjoy sharing books with an adult. Pay attention and respond to the pictures or the words. Have favourite books and seek them out, to share with an adult, with another child, or to look at alone. Enjoy drawing freely. Add some marks to our drawing which we give meaning to.</a:t>
                      </a:r>
                    </a:p>
                  </a:txBody>
                  <a:tcPr/>
                </a:tc>
                <a:tc>
                  <a:txBody>
                    <a:bodyPr/>
                    <a:lstStyle/>
                    <a:p>
                      <a:r>
                        <a:rPr lang="en-GB" sz="1200" dirty="0"/>
                        <a:t>We are learning to...</a:t>
                      </a:r>
                      <a:br>
                        <a:rPr lang="en-GB" sz="1200" dirty="0"/>
                      </a:br>
                      <a:r>
                        <a:rPr lang="en-GB" sz="1200" i="1" dirty="0"/>
                        <a:t>Consolidation of previous skills. </a:t>
                      </a:r>
                      <a:br>
                        <a:rPr lang="en-GB" sz="1200" i="1" dirty="0"/>
                      </a:br>
                      <a:r>
                        <a:rPr lang="en-GB" sz="1200" i="0" dirty="0"/>
                        <a:t>Notice some print. Make marks on our pictures to stand for our name. </a:t>
                      </a:r>
                      <a:endParaRPr lang="en-GB" sz="1200" i="1" dirty="0"/>
                    </a:p>
                  </a:txBody>
                  <a:tcPr/>
                </a:tc>
                <a:tc>
                  <a:txBody>
                    <a:bodyPr/>
                    <a:lstStyle/>
                    <a:p>
                      <a:pPr lvl="0">
                        <a:buNone/>
                      </a:pPr>
                      <a:r>
                        <a:rPr lang="en-GB" sz="1200" b="0" i="0" u="none" strike="noStrike" noProof="0" dirty="0">
                          <a:latin typeface="Calibri"/>
                        </a:rPr>
                        <a:t>We are learning to...</a:t>
                      </a:r>
                      <a:br>
                        <a:rPr lang="en-GB" sz="1200" b="0" i="0" u="none" strike="noStrike" noProof="0" dirty="0">
                          <a:latin typeface="Calibri"/>
                        </a:rPr>
                      </a:br>
                      <a:r>
                        <a:rPr lang="en-GB" sz="1200" b="0" i="1" u="none" strike="noStrike" noProof="0" dirty="0">
                          <a:latin typeface="Calibri"/>
                        </a:rPr>
                        <a:t>Consolidation of previous skills. </a:t>
                      </a:r>
                      <a:br>
                        <a:rPr lang="en-GB" sz="1200" b="0" i="1" u="none" strike="noStrike" noProof="0" dirty="0">
                          <a:latin typeface="Calibri"/>
                        </a:rPr>
                      </a:br>
                      <a:r>
                        <a:rPr lang="en-GB" sz="1200" b="0" i="0" u="none" strike="noStrike" noProof="0" dirty="0"/>
                        <a:t>Repeat words and phrases from familiar stories. Ask questions about books. </a:t>
                      </a:r>
                      <a:r>
                        <a:rPr lang="en-GB" sz="1200" b="0" i="0" u="none" strike="noStrike" noProof="0" dirty="0">
                          <a:latin typeface="Calibri"/>
                        </a:rPr>
                        <a:t>Make comments and share our own ideas. Develop play around favourite stories using props.</a:t>
                      </a:r>
                      <a:endParaRPr lang="en-US" i="1" dirty="0"/>
                    </a:p>
                  </a:txBody>
                  <a:tcPr/>
                </a:tc>
                <a:extLst>
                  <a:ext uri="{0D108BD9-81ED-4DB2-BD59-A6C34878D82A}">
                    <a16:rowId xmlns:a16="http://schemas.microsoft.com/office/drawing/2014/main" val="328687736"/>
                  </a:ext>
                </a:extLst>
              </a:tr>
            </a:tbl>
          </a:graphicData>
        </a:graphic>
      </p:graphicFrame>
    </p:spTree>
    <p:extLst>
      <p:ext uri="{BB962C8B-B14F-4D97-AF65-F5344CB8AC3E}">
        <p14:creationId xmlns:p14="http://schemas.microsoft.com/office/powerpoint/2010/main" val="7140411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Three Little Bears High Res Stock Images | Shutterstock">
            <a:extLst>
              <a:ext uri="{FF2B5EF4-FFF2-40B4-BE49-F238E27FC236}">
                <a16:creationId xmlns:a16="http://schemas.microsoft.com/office/drawing/2014/main" id="{CF1F71BD-945B-478B-A242-EEC0CC22D91E}"/>
              </a:ext>
            </a:extLst>
          </p:cNvPr>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b="7445"/>
          <a:stretch/>
        </p:blipFill>
        <p:spPr bwMode="auto">
          <a:xfrm>
            <a:off x="1852798" y="481418"/>
            <a:ext cx="8372017" cy="53667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19008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Daily story time</a:t>
            </a:r>
          </a:p>
        </p:txBody>
      </p:sp>
      <p:sp>
        <p:nvSpPr>
          <p:cNvPr id="6" name="TextBox 5">
            <a:extLst>
              <a:ext uri="{FF2B5EF4-FFF2-40B4-BE49-F238E27FC236}">
                <a16:creationId xmlns:a16="http://schemas.microsoft.com/office/drawing/2014/main" id="{8C6C80C3-7F14-479F-897A-419298B2D2E9}"/>
              </a:ext>
            </a:extLst>
          </p:cNvPr>
          <p:cNvSpPr txBox="1"/>
          <p:nvPr/>
        </p:nvSpPr>
        <p:spPr>
          <a:xfrm>
            <a:off x="449179" y="3120410"/>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t>Explore our favourite stories through linked high-quality provision</a:t>
            </a:r>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67406"/>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Everybody Writes immersive provision into story</a:t>
            </a:r>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9756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Puppets and soft toys to retell stories to</a:t>
            </a:r>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390295"/>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Staff modelling writing through play</a:t>
            </a:r>
          </a:p>
        </p:txBody>
      </p:sp>
      <p:sp>
        <p:nvSpPr>
          <p:cNvPr id="10" name="TextBox 9">
            <a:extLst>
              <a:ext uri="{FF2B5EF4-FFF2-40B4-BE49-F238E27FC236}">
                <a16:creationId xmlns:a16="http://schemas.microsoft.com/office/drawing/2014/main" id="{58A86738-5605-4828-AE84-0F58B126388D}"/>
              </a:ext>
            </a:extLst>
          </p:cNvPr>
          <p:cNvSpPr txBox="1"/>
          <p:nvPr/>
        </p:nvSpPr>
        <p:spPr>
          <a:xfrm>
            <a:off x="408027" y="4638423"/>
            <a:ext cx="3834063"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Using different resources to make marks</a:t>
            </a:r>
          </a:p>
        </p:txBody>
      </p:sp>
      <p:sp>
        <p:nvSpPr>
          <p:cNvPr id="11" name="TextBox 10">
            <a:extLst>
              <a:ext uri="{FF2B5EF4-FFF2-40B4-BE49-F238E27FC236}">
                <a16:creationId xmlns:a16="http://schemas.microsoft.com/office/drawing/2014/main" id="{34D5BAEE-FEAB-4C85-95E7-6CAD9EEE8FA7}"/>
              </a:ext>
            </a:extLst>
          </p:cNvPr>
          <p:cNvSpPr txBox="1"/>
          <p:nvPr/>
        </p:nvSpPr>
        <p:spPr>
          <a:xfrm>
            <a:off x="4427621" y="550825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Engaging reading areas with familiar and new stories/books</a:t>
            </a:r>
          </a:p>
        </p:txBody>
      </p:sp>
      <p:sp>
        <p:nvSpPr>
          <p:cNvPr id="12" name="TextBox 11">
            <a:extLst>
              <a:ext uri="{FF2B5EF4-FFF2-40B4-BE49-F238E27FC236}">
                <a16:creationId xmlns:a16="http://schemas.microsoft.com/office/drawing/2014/main" id="{D90BCB94-8344-4F70-9970-DD65968FA5A5}"/>
              </a:ext>
            </a:extLst>
          </p:cNvPr>
          <p:cNvSpPr txBox="1"/>
          <p:nvPr/>
        </p:nvSpPr>
        <p:spPr>
          <a:xfrm>
            <a:off x="449179" y="577805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Nursery rhyme sacks </a:t>
            </a:r>
          </a:p>
        </p:txBody>
      </p:sp>
      <p:sp>
        <p:nvSpPr>
          <p:cNvPr id="13" name="TextBox 12">
            <a:extLst>
              <a:ext uri="{FF2B5EF4-FFF2-40B4-BE49-F238E27FC236}">
                <a16:creationId xmlns:a16="http://schemas.microsoft.com/office/drawing/2014/main" id="{7C8D769A-517D-4DF3-AAA7-E753047242D2}"/>
              </a:ext>
            </a:extLst>
          </p:cNvPr>
          <p:cNvSpPr txBox="1"/>
          <p:nvPr/>
        </p:nvSpPr>
        <p:spPr>
          <a:xfrm>
            <a:off x="8261684" y="3419260"/>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Sensory mark making</a:t>
            </a:r>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101281"/>
            <a:ext cx="12006470" cy="1325563"/>
          </a:xfrm>
        </p:spPr>
        <p:txBody>
          <a:bodyPr>
            <a:normAutofit/>
          </a:bodyPr>
          <a:lstStyle/>
          <a:p>
            <a:pPr algn="ctr"/>
            <a:r>
              <a:rPr lang="en-GB" sz="4000" b="1">
                <a:latin typeface="+mn-lt"/>
              </a:rPr>
              <a:t>Literacy</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56680" y="211745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Nursery Rhyme time</a:t>
            </a:r>
          </a:p>
        </p:txBody>
      </p:sp>
      <p:sp>
        <p:nvSpPr>
          <p:cNvPr id="18" name="TextBox 17">
            <a:extLst>
              <a:ext uri="{FF2B5EF4-FFF2-40B4-BE49-F238E27FC236}">
                <a16:creationId xmlns:a16="http://schemas.microsoft.com/office/drawing/2014/main" id="{172F601B-7DC1-457A-9434-A229CC7FE59C}"/>
              </a:ext>
            </a:extLst>
          </p:cNvPr>
          <p:cNvSpPr txBox="1"/>
          <p:nvPr/>
        </p:nvSpPr>
        <p:spPr>
          <a:xfrm>
            <a:off x="8325852" y="444607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Playground chalks</a:t>
            </a:r>
            <a:endParaRPr lang="en-GB" b="1"/>
          </a:p>
        </p:txBody>
      </p:sp>
      <p:sp>
        <p:nvSpPr>
          <p:cNvPr id="19" name="TextBox 18">
            <a:extLst>
              <a:ext uri="{FF2B5EF4-FFF2-40B4-BE49-F238E27FC236}">
                <a16:creationId xmlns:a16="http://schemas.microsoft.com/office/drawing/2014/main" id="{43EC7FCB-FEB8-4D90-BE9F-B5BAC63BB052}"/>
              </a:ext>
            </a:extLst>
          </p:cNvPr>
          <p:cNvSpPr txBox="1"/>
          <p:nvPr/>
        </p:nvSpPr>
        <p:spPr>
          <a:xfrm>
            <a:off x="4603039" y="2117458"/>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Bedtime stories </a:t>
            </a:r>
          </a:p>
        </p:txBody>
      </p:sp>
      <p:sp>
        <p:nvSpPr>
          <p:cNvPr id="20" name="TextBox 19">
            <a:extLst>
              <a:ext uri="{FF2B5EF4-FFF2-40B4-BE49-F238E27FC236}">
                <a16:creationId xmlns:a16="http://schemas.microsoft.com/office/drawing/2014/main" id="{12EE19E4-0EF8-40B8-83D9-3F91E80F0997}"/>
              </a:ext>
            </a:extLst>
          </p:cNvPr>
          <p:cNvSpPr txBox="1"/>
          <p:nvPr/>
        </p:nvSpPr>
        <p:spPr>
          <a:xfrm>
            <a:off x="4520386" y="4327671"/>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Outdoor reading</a:t>
            </a:r>
          </a:p>
        </p:txBody>
      </p:sp>
      <p:sp>
        <p:nvSpPr>
          <p:cNvPr id="22" name="TextBox 21">
            <a:extLst>
              <a:ext uri="{FF2B5EF4-FFF2-40B4-BE49-F238E27FC236}">
                <a16:creationId xmlns:a16="http://schemas.microsoft.com/office/drawing/2014/main" id="{9A807CD8-E935-47C4-82E7-2781E6455D2F}"/>
              </a:ext>
            </a:extLst>
          </p:cNvPr>
          <p:cNvSpPr txBox="1"/>
          <p:nvPr/>
        </p:nvSpPr>
        <p:spPr>
          <a:xfrm>
            <a:off x="8454189" y="5353512"/>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Forest School sticks for mark making</a:t>
            </a:r>
          </a:p>
        </p:txBody>
      </p:sp>
      <p:sp>
        <p:nvSpPr>
          <p:cNvPr id="23" name="TextBox 22">
            <a:extLst>
              <a:ext uri="{FF2B5EF4-FFF2-40B4-BE49-F238E27FC236}">
                <a16:creationId xmlns:a16="http://schemas.microsoft.com/office/drawing/2014/main" id="{EF9A16FA-706C-46F1-BF0D-5E7ABA17017B}"/>
              </a:ext>
            </a:extLst>
          </p:cNvPr>
          <p:cNvSpPr txBox="1"/>
          <p:nvPr/>
        </p:nvSpPr>
        <p:spPr>
          <a:xfrm>
            <a:off x="4427621" y="2878132"/>
            <a:ext cx="3336758" cy="1328023"/>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Explorers room at Parkside </a:t>
            </a:r>
          </a:p>
        </p:txBody>
      </p:sp>
    </p:spTree>
    <p:extLst>
      <p:ext uri="{BB962C8B-B14F-4D97-AF65-F5344CB8AC3E}">
        <p14:creationId xmlns:p14="http://schemas.microsoft.com/office/powerpoint/2010/main" val="24458108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06016" y="-313322"/>
            <a:ext cx="12006470" cy="1325563"/>
          </a:xfrm>
        </p:spPr>
        <p:txBody>
          <a:bodyPr>
            <a:normAutofit/>
          </a:bodyPr>
          <a:lstStyle/>
          <a:p>
            <a:pPr algn="ctr"/>
            <a:r>
              <a:rPr lang="en-GB" sz="4000" b="1">
                <a:latin typeface="+mn-lt"/>
              </a:rPr>
              <a:t>Mathematics</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713989"/>
            <a:ext cx="12006470" cy="1845227"/>
          </a:xfrm>
        </p:spPr>
        <p:txBody>
          <a:bodyPr>
            <a:normAutofit/>
          </a:bodyPr>
          <a:lstStyle/>
          <a:p>
            <a:pPr marL="0" indent="0" algn="just">
              <a:buNone/>
            </a:pPr>
            <a:r>
              <a:rPr lang="en-GB" sz="1400"/>
              <a:t>Developing a strong grounding in number is essential so that all children develop the necessary building blocks to excel mathematically. Children should be able to count confidently, develop a deep understanding of the numbers to 10, the relationships between them and the patterns within those numbers. </a:t>
            </a:r>
          </a:p>
          <a:p>
            <a:pPr marL="0" indent="0" algn="just">
              <a:buNone/>
            </a:pPr>
            <a:r>
              <a:rPr lang="en-GB" sz="1400"/>
              <a:t>By providing frequent and varied opportunities to build and apply this understanding – such as using manipulatives, including small pebbles and tens frames for organising counting – children will develop a secure base of knowledge and vocabulary from which mastery of mathematics is built. In addition, it is important that the curriculum includes rich opportunities for children to develop their spatial reasoning skills across all areas of mathematics including shape, space and measures. It is important that children develop positive attitudes and interests in mathematics, look for patterns and relationships, spot connections, ‘have a go’, talk to adults and peers about what they notice and not be afraid to make mistakes. </a:t>
            </a:r>
            <a:endParaRPr lang="en-GB" sz="300"/>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1542010720"/>
              </p:ext>
            </p:extLst>
          </p:nvPr>
        </p:nvGraphicFramePr>
        <p:xfrm>
          <a:off x="185530" y="2260963"/>
          <a:ext cx="11714924" cy="2124613"/>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5552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769090">
                <a:tc>
                  <a:txBody>
                    <a:bodyPr/>
                    <a:lstStyle/>
                    <a:p>
                      <a:endParaRPr lang="en-GB" sz="1200" b="1"/>
                    </a:p>
                  </a:txBody>
                  <a:tcPr/>
                </a:tc>
                <a:tc>
                  <a:txBody>
                    <a:bodyPr/>
                    <a:lstStyle/>
                    <a:p>
                      <a:r>
                        <a:rPr lang="en-GB" sz="1200" dirty="0"/>
                        <a:t>We are learning to…</a:t>
                      </a:r>
                      <a:br>
                        <a:rPr lang="en-GB" sz="1200" dirty="0"/>
                      </a:br>
                      <a:r>
                        <a:rPr lang="en-GB" sz="1200" dirty="0"/>
                        <a:t>Combine objects and put objects inside others and take them out again. Take part in finger rhymes with numbers. Develop counting like behaviour, such as making sounds, pointing or saying some numbers in sequence. Climb and squeeze ourselves into different types of spaces. Build with a range of resources. Complete inset puzzles. </a:t>
                      </a:r>
                    </a:p>
                  </a:txBody>
                  <a:tcPr/>
                </a:tc>
                <a:tc>
                  <a:txBody>
                    <a:bodyPr/>
                    <a:lstStyle/>
                    <a:p>
                      <a:r>
                        <a:rPr lang="en-GB" sz="1200" dirty="0"/>
                        <a:t>We are learning to...</a:t>
                      </a:r>
                      <a:br>
                        <a:rPr lang="en-GB" sz="1200" dirty="0"/>
                      </a:br>
                      <a:r>
                        <a:rPr lang="en-GB" sz="1200" b="0" i="1" u="none" strike="noStrike" noProof="0" dirty="0"/>
                        <a:t>Consolidation of previous skills. </a:t>
                      </a:r>
                      <a:br>
                        <a:rPr lang="en-GB" sz="1200" b="0" i="1" u="none" strike="noStrike" noProof="0" dirty="0"/>
                      </a:br>
                      <a:r>
                        <a:rPr lang="en-GB" sz="1200" b="0" i="0" u="none" strike="noStrike" noProof="0" dirty="0"/>
                        <a:t>Count in everyday contexts, sometimes skipping numbers. React to changes of amount in a group of up to three items. </a:t>
                      </a:r>
                      <a:r>
                        <a:rPr lang="en-GB" sz="1200" b="0" i="0" u="none" strike="noStrike" noProof="0" dirty="0">
                          <a:latin typeface="Calibri"/>
                        </a:rPr>
                        <a:t>Compare sizes, weights using gesture and language. </a:t>
                      </a:r>
                      <a:endParaRPr lang="en-GB" sz="1200" b="0" i="0" u="none" strike="noStrike" noProof="0" dirty="0"/>
                    </a:p>
                  </a:txBody>
                  <a:tcPr/>
                </a:tc>
                <a:tc>
                  <a:txBody>
                    <a:bodyPr/>
                    <a:lstStyle/>
                    <a:p>
                      <a:r>
                        <a:rPr lang="en-GB" sz="1200" dirty="0"/>
                        <a:t>We are learning to...</a:t>
                      </a:r>
                      <a:br>
                        <a:rPr lang="en-GB" sz="1200" dirty="0"/>
                      </a:br>
                      <a:r>
                        <a:rPr lang="en-GB" sz="1200" b="0" i="1" u="none" strike="noStrike" noProof="0" dirty="0">
                          <a:latin typeface="Calibri"/>
                        </a:rPr>
                        <a:t>Consolidation of previous skills. </a:t>
                      </a:r>
                      <a:br>
                        <a:rPr lang="en-GB" sz="1200" b="0" i="1" u="none" strike="noStrike" noProof="0" dirty="0">
                          <a:latin typeface="Calibri"/>
                        </a:rPr>
                      </a:br>
                      <a:r>
                        <a:rPr lang="en-GB" sz="1200" b="0" i="0" u="none" strike="noStrike" noProof="0" dirty="0"/>
                        <a:t>Compare amounts saying ‘lots’, ‘more’ or ‘same’. </a:t>
                      </a:r>
                      <a:r>
                        <a:rPr lang="en-GB" sz="1200" b="0" i="0" u="none" strike="noStrike" noProof="0" dirty="0">
                          <a:latin typeface="Calibri"/>
                        </a:rPr>
                        <a:t>Notice patterns and arrange things in patterns.  </a:t>
                      </a:r>
                      <a:endParaRPr lang="en-GB" sz="1200" dirty="0"/>
                    </a:p>
                  </a:txBody>
                  <a:tcPr/>
                </a:tc>
                <a:extLst>
                  <a:ext uri="{0D108BD9-81ED-4DB2-BD59-A6C34878D82A}">
                    <a16:rowId xmlns:a16="http://schemas.microsoft.com/office/drawing/2014/main" val="328687736"/>
                  </a:ext>
                </a:extLst>
              </a:tr>
            </a:tbl>
          </a:graphicData>
        </a:graphic>
      </p:graphicFrame>
    </p:spTree>
    <p:extLst>
      <p:ext uri="{BB962C8B-B14F-4D97-AF65-F5344CB8AC3E}">
        <p14:creationId xmlns:p14="http://schemas.microsoft.com/office/powerpoint/2010/main" val="34877089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Three Little Bears High Res Stock Images | Shutterstock">
            <a:extLst>
              <a:ext uri="{FF2B5EF4-FFF2-40B4-BE49-F238E27FC236}">
                <a16:creationId xmlns:a16="http://schemas.microsoft.com/office/drawing/2014/main" id="{1BE17041-2E71-4CE6-910A-006C3D8B3942}"/>
              </a:ext>
            </a:extLst>
          </p:cNvPr>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b="7445"/>
          <a:stretch/>
        </p:blipFill>
        <p:spPr bwMode="auto">
          <a:xfrm>
            <a:off x="1852798" y="481418"/>
            <a:ext cx="8372017" cy="53667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19008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Daily Mental Maths counting songs</a:t>
            </a:r>
          </a:p>
        </p:txBody>
      </p:sp>
      <p:sp>
        <p:nvSpPr>
          <p:cNvPr id="6" name="TextBox 5">
            <a:extLst>
              <a:ext uri="{FF2B5EF4-FFF2-40B4-BE49-F238E27FC236}">
                <a16:creationId xmlns:a16="http://schemas.microsoft.com/office/drawing/2014/main" id="{8C6C80C3-7F14-479F-897A-419298B2D2E9}"/>
              </a:ext>
            </a:extLst>
          </p:cNvPr>
          <p:cNvSpPr txBox="1"/>
          <p:nvPr/>
        </p:nvSpPr>
        <p:spPr>
          <a:xfrm>
            <a:off x="449179" y="3336310"/>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Singing finger rhymes</a:t>
            </a:r>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6740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Inset puzzles</a:t>
            </a:r>
            <a:endParaRPr lang="en-GB"/>
          </a:p>
        </p:txBody>
      </p:sp>
      <p:sp>
        <p:nvSpPr>
          <p:cNvPr id="9" name="TextBox 8">
            <a:extLst>
              <a:ext uri="{FF2B5EF4-FFF2-40B4-BE49-F238E27FC236}">
                <a16:creationId xmlns:a16="http://schemas.microsoft.com/office/drawing/2014/main" id="{9FBEE6C1-57EC-41F2-AA04-C51D9C60126D}"/>
              </a:ext>
            </a:extLst>
          </p:cNvPr>
          <p:cNvSpPr txBox="1"/>
          <p:nvPr/>
        </p:nvSpPr>
        <p:spPr>
          <a:xfrm>
            <a:off x="8454189" y="1476330"/>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Numbers within provision, staff model early recognition</a:t>
            </a:r>
          </a:p>
        </p:txBody>
      </p:sp>
      <p:sp>
        <p:nvSpPr>
          <p:cNvPr id="10" name="TextBox 9">
            <a:extLst>
              <a:ext uri="{FF2B5EF4-FFF2-40B4-BE49-F238E27FC236}">
                <a16:creationId xmlns:a16="http://schemas.microsoft.com/office/drawing/2014/main" id="{58A86738-5605-4828-AE84-0F58B126388D}"/>
              </a:ext>
            </a:extLst>
          </p:cNvPr>
          <p:cNvSpPr txBox="1"/>
          <p:nvPr/>
        </p:nvSpPr>
        <p:spPr>
          <a:xfrm>
            <a:off x="408027" y="4638423"/>
            <a:ext cx="3834063"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Repeated experiences of daily counting</a:t>
            </a:r>
          </a:p>
        </p:txBody>
      </p:sp>
      <p:sp>
        <p:nvSpPr>
          <p:cNvPr id="11" name="TextBox 10">
            <a:extLst>
              <a:ext uri="{FF2B5EF4-FFF2-40B4-BE49-F238E27FC236}">
                <a16:creationId xmlns:a16="http://schemas.microsoft.com/office/drawing/2014/main" id="{34D5BAEE-FEAB-4C85-95E7-6CAD9EEE8FA7}"/>
              </a:ext>
            </a:extLst>
          </p:cNvPr>
          <p:cNvSpPr txBox="1"/>
          <p:nvPr/>
        </p:nvSpPr>
        <p:spPr>
          <a:xfrm>
            <a:off x="4427621" y="550825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Building inside and outdoors using different sized blocks</a:t>
            </a:r>
          </a:p>
        </p:txBody>
      </p:sp>
      <p:sp>
        <p:nvSpPr>
          <p:cNvPr id="12" name="TextBox 11">
            <a:extLst>
              <a:ext uri="{FF2B5EF4-FFF2-40B4-BE49-F238E27FC236}">
                <a16:creationId xmlns:a16="http://schemas.microsoft.com/office/drawing/2014/main" id="{D90BCB94-8344-4F70-9970-DD65968FA5A5}"/>
              </a:ext>
            </a:extLst>
          </p:cNvPr>
          <p:cNvSpPr txBox="1"/>
          <p:nvPr/>
        </p:nvSpPr>
        <p:spPr>
          <a:xfrm>
            <a:off x="449179" y="5778056"/>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Staff describing children’s positions using spatial language</a:t>
            </a:r>
          </a:p>
        </p:txBody>
      </p:sp>
      <p:sp>
        <p:nvSpPr>
          <p:cNvPr id="13" name="TextBox 12">
            <a:extLst>
              <a:ext uri="{FF2B5EF4-FFF2-40B4-BE49-F238E27FC236}">
                <a16:creationId xmlns:a16="http://schemas.microsoft.com/office/drawing/2014/main" id="{7C8D769A-517D-4DF3-AAA7-E753047242D2}"/>
              </a:ext>
            </a:extLst>
          </p:cNvPr>
          <p:cNvSpPr txBox="1"/>
          <p:nvPr/>
        </p:nvSpPr>
        <p:spPr>
          <a:xfrm>
            <a:off x="8291676" y="2961204"/>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Different sized objects in provision</a:t>
            </a:r>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101281"/>
            <a:ext cx="12006470" cy="1325563"/>
          </a:xfrm>
        </p:spPr>
        <p:txBody>
          <a:bodyPr>
            <a:normAutofit/>
          </a:bodyPr>
          <a:lstStyle/>
          <a:p>
            <a:pPr algn="ctr"/>
            <a:r>
              <a:rPr lang="en-GB" sz="4000" b="1">
                <a:latin typeface="+mn-lt"/>
              </a:rPr>
              <a:t>Mathematics </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56680" y="211745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Exploring interestingly shaped objects</a:t>
            </a:r>
          </a:p>
        </p:txBody>
      </p:sp>
      <p:sp>
        <p:nvSpPr>
          <p:cNvPr id="18" name="TextBox 17">
            <a:extLst>
              <a:ext uri="{FF2B5EF4-FFF2-40B4-BE49-F238E27FC236}">
                <a16:creationId xmlns:a16="http://schemas.microsoft.com/office/drawing/2014/main" id="{172F601B-7DC1-457A-9434-A229CC7FE59C}"/>
              </a:ext>
            </a:extLst>
          </p:cNvPr>
          <p:cNvSpPr txBox="1"/>
          <p:nvPr/>
        </p:nvSpPr>
        <p:spPr>
          <a:xfrm>
            <a:off x="8332828" y="4294862"/>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Patterns within the environment</a:t>
            </a:r>
            <a:endParaRPr lang="en-GB" b="1"/>
          </a:p>
        </p:txBody>
      </p:sp>
      <p:sp>
        <p:nvSpPr>
          <p:cNvPr id="19" name="TextBox 18">
            <a:extLst>
              <a:ext uri="{FF2B5EF4-FFF2-40B4-BE49-F238E27FC236}">
                <a16:creationId xmlns:a16="http://schemas.microsoft.com/office/drawing/2014/main" id="{43EC7FCB-FEB8-4D90-BE9F-B5BAC63BB052}"/>
              </a:ext>
            </a:extLst>
          </p:cNvPr>
          <p:cNvSpPr txBox="1"/>
          <p:nvPr/>
        </p:nvSpPr>
        <p:spPr>
          <a:xfrm>
            <a:off x="4603039" y="1863458"/>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Water &amp; sand play with different sized containers </a:t>
            </a:r>
            <a:endParaRPr lang="en-GB"/>
          </a:p>
        </p:txBody>
      </p:sp>
      <p:sp>
        <p:nvSpPr>
          <p:cNvPr id="20" name="TextBox 19">
            <a:extLst>
              <a:ext uri="{FF2B5EF4-FFF2-40B4-BE49-F238E27FC236}">
                <a16:creationId xmlns:a16="http://schemas.microsoft.com/office/drawing/2014/main" id="{12EE19E4-0EF8-40B8-83D9-3F91E80F0997}"/>
              </a:ext>
            </a:extLst>
          </p:cNvPr>
          <p:cNvSpPr txBox="1"/>
          <p:nvPr/>
        </p:nvSpPr>
        <p:spPr>
          <a:xfrm>
            <a:off x="4520386" y="4327671"/>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Modelling the language of size and weight in everyday contexts</a:t>
            </a:r>
          </a:p>
        </p:txBody>
      </p:sp>
      <p:sp>
        <p:nvSpPr>
          <p:cNvPr id="22" name="TextBox 21">
            <a:extLst>
              <a:ext uri="{FF2B5EF4-FFF2-40B4-BE49-F238E27FC236}">
                <a16:creationId xmlns:a16="http://schemas.microsoft.com/office/drawing/2014/main" id="{9A807CD8-E935-47C4-82E7-2781E6455D2F}"/>
              </a:ext>
            </a:extLst>
          </p:cNvPr>
          <p:cNvSpPr txBox="1"/>
          <p:nvPr/>
        </p:nvSpPr>
        <p:spPr>
          <a:xfrm>
            <a:off x="8454189" y="5353512"/>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Forest School collecting interesting objects to combine </a:t>
            </a:r>
          </a:p>
        </p:txBody>
      </p:sp>
      <p:sp>
        <p:nvSpPr>
          <p:cNvPr id="23" name="TextBox 22">
            <a:extLst>
              <a:ext uri="{FF2B5EF4-FFF2-40B4-BE49-F238E27FC236}">
                <a16:creationId xmlns:a16="http://schemas.microsoft.com/office/drawing/2014/main" id="{948170BD-3ACC-4531-8F95-F66441C8E116}"/>
              </a:ext>
            </a:extLst>
          </p:cNvPr>
          <p:cNvSpPr txBox="1"/>
          <p:nvPr/>
        </p:nvSpPr>
        <p:spPr>
          <a:xfrm>
            <a:off x="4427621" y="2878132"/>
            <a:ext cx="3336758" cy="1328023"/>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Explorers room at Parkside </a:t>
            </a:r>
          </a:p>
        </p:txBody>
      </p:sp>
    </p:spTree>
    <p:extLst>
      <p:ext uri="{BB962C8B-B14F-4D97-AF65-F5344CB8AC3E}">
        <p14:creationId xmlns:p14="http://schemas.microsoft.com/office/powerpoint/2010/main" val="22371254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06016" y="-313322"/>
            <a:ext cx="12006470" cy="1325563"/>
          </a:xfrm>
        </p:spPr>
        <p:txBody>
          <a:bodyPr>
            <a:normAutofit/>
          </a:bodyPr>
          <a:lstStyle/>
          <a:p>
            <a:pPr algn="ctr"/>
            <a:r>
              <a:rPr lang="en-GB" sz="4000" b="1">
                <a:latin typeface="+mn-lt"/>
              </a:rPr>
              <a:t>Understanding the world </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713989"/>
            <a:ext cx="12006470" cy="1845227"/>
          </a:xfrm>
        </p:spPr>
        <p:txBody>
          <a:bodyPr>
            <a:normAutofit/>
          </a:bodyPr>
          <a:lstStyle/>
          <a:p>
            <a:pPr marL="0" indent="0" algn="just">
              <a:buNone/>
            </a:pPr>
            <a:r>
              <a:rPr lang="en-GB" sz="1400"/>
              <a:t>Understanding the world involves guiding children to make sense of their physical world and their community.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 </a:t>
            </a:r>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398059333"/>
              </p:ext>
            </p:extLst>
          </p:nvPr>
        </p:nvGraphicFramePr>
        <p:xfrm>
          <a:off x="185530" y="2260963"/>
          <a:ext cx="11714924" cy="2124613"/>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5552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769090">
                <a:tc>
                  <a:txBody>
                    <a:bodyPr/>
                    <a:lstStyle/>
                    <a:p>
                      <a:endParaRPr lang="en-GB" sz="1200" b="1"/>
                    </a:p>
                  </a:txBody>
                  <a:tcPr/>
                </a:tc>
                <a:tc>
                  <a:txBody>
                    <a:bodyPr/>
                    <a:lstStyle/>
                    <a:p>
                      <a:r>
                        <a:rPr lang="en-GB" sz="1200" dirty="0"/>
                        <a:t>We are learning to…</a:t>
                      </a:r>
                      <a:br>
                        <a:rPr lang="en-GB" sz="1200" dirty="0"/>
                      </a:br>
                      <a:r>
                        <a:rPr lang="en-GB" sz="1200" dirty="0"/>
                        <a:t>Explore natural materials, indoors and outdoors. Make connections between the features of their family and other families. </a:t>
                      </a:r>
                    </a:p>
                  </a:txBody>
                  <a:tcPr/>
                </a:tc>
                <a:tc>
                  <a:txBody>
                    <a:bodyPr/>
                    <a:lstStyle/>
                    <a:p>
                      <a:r>
                        <a:rPr lang="en-GB" sz="1200" dirty="0"/>
                        <a:t>We are learning to...</a:t>
                      </a:r>
                      <a:br>
                        <a:rPr lang="en-GB" sz="1200" dirty="0"/>
                      </a:br>
                      <a:r>
                        <a:rPr lang="en-GB" sz="1200" i="1" dirty="0"/>
                        <a:t>Consolidation of previous skills. </a:t>
                      </a:r>
                      <a:br>
                        <a:rPr lang="en-GB" sz="1200" i="1" dirty="0"/>
                      </a:br>
                      <a:r>
                        <a:rPr lang="en-GB" sz="1200" b="0" i="0" u="none" strike="noStrike" noProof="0" dirty="0"/>
                        <a:t>Explore materials with different properties. </a:t>
                      </a:r>
                      <a:r>
                        <a:rPr lang="en-GB" sz="1200" b="0" i="0" u="none" strike="noStrike" noProof="0" dirty="0">
                          <a:latin typeface="Calibri"/>
                        </a:rPr>
                        <a:t>Explore and respond to different natural phenomena in their setting and on trips. </a:t>
                      </a:r>
                      <a:endParaRPr lang="en-US" i="1" dirty="0"/>
                    </a:p>
                  </a:txBody>
                  <a:tcPr/>
                </a:tc>
                <a:tc>
                  <a:txBody>
                    <a:bodyPr/>
                    <a:lstStyle/>
                    <a:p>
                      <a:pPr lvl="0">
                        <a:buNone/>
                      </a:pPr>
                      <a:r>
                        <a:rPr lang="en-GB" sz="1200" b="0" i="0" u="none" strike="noStrike" noProof="0" dirty="0">
                          <a:latin typeface="Calibri"/>
                        </a:rPr>
                        <a:t>We are learning to...</a:t>
                      </a:r>
                      <a:br>
                        <a:rPr lang="en-GB" sz="1200" b="0" i="0" u="none" strike="noStrike" noProof="0" dirty="0">
                          <a:latin typeface="Calibri"/>
                        </a:rPr>
                      </a:br>
                      <a:r>
                        <a:rPr lang="en-GB" sz="1200" b="0" i="1" u="none" strike="noStrike" noProof="0" dirty="0">
                          <a:latin typeface="Calibri"/>
                        </a:rPr>
                        <a:t>Consolidation of previous skills. </a:t>
                      </a:r>
                      <a:br>
                        <a:rPr lang="en-GB" sz="1200" b="0" i="0" u="none" strike="noStrike" noProof="0" dirty="0">
                          <a:latin typeface="Calibri"/>
                        </a:rPr>
                      </a:br>
                      <a:r>
                        <a:rPr lang="en-GB" sz="1200" b="0" i="0" u="none" strike="noStrike" noProof="0" dirty="0"/>
                        <a:t>Notice differences between people. </a:t>
                      </a:r>
                      <a:endParaRPr lang="en-US" dirty="0"/>
                    </a:p>
                  </a:txBody>
                  <a:tcPr/>
                </a:tc>
                <a:extLst>
                  <a:ext uri="{0D108BD9-81ED-4DB2-BD59-A6C34878D82A}">
                    <a16:rowId xmlns:a16="http://schemas.microsoft.com/office/drawing/2014/main" val="328687736"/>
                  </a:ext>
                </a:extLst>
              </a:tr>
            </a:tbl>
          </a:graphicData>
        </a:graphic>
      </p:graphicFrame>
    </p:spTree>
    <p:extLst>
      <p:ext uri="{BB962C8B-B14F-4D97-AF65-F5344CB8AC3E}">
        <p14:creationId xmlns:p14="http://schemas.microsoft.com/office/powerpoint/2010/main" val="33646900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Three Little Bears High Res Stock Images | Shutterstock">
            <a:extLst>
              <a:ext uri="{FF2B5EF4-FFF2-40B4-BE49-F238E27FC236}">
                <a16:creationId xmlns:a16="http://schemas.microsoft.com/office/drawing/2014/main" id="{1C844CE5-073F-48A5-B129-35EAF2213C35}"/>
              </a:ext>
            </a:extLst>
          </p:cNvPr>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b="7445"/>
          <a:stretch/>
        </p:blipFill>
        <p:spPr bwMode="auto">
          <a:xfrm>
            <a:off x="1852798" y="481418"/>
            <a:ext cx="8372017" cy="53667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069992"/>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Family photographs in our learning environment</a:t>
            </a:r>
          </a:p>
        </p:txBody>
      </p:sp>
      <p:sp>
        <p:nvSpPr>
          <p:cNvPr id="6" name="TextBox 5">
            <a:extLst>
              <a:ext uri="{FF2B5EF4-FFF2-40B4-BE49-F238E27FC236}">
                <a16:creationId xmlns:a16="http://schemas.microsoft.com/office/drawing/2014/main" id="{8C6C80C3-7F14-479F-897A-419298B2D2E9}"/>
              </a:ext>
            </a:extLst>
          </p:cNvPr>
          <p:cNvSpPr txBox="1"/>
          <p:nvPr/>
        </p:nvSpPr>
        <p:spPr>
          <a:xfrm>
            <a:off x="449179" y="3120410"/>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All weather school puddle suits</a:t>
            </a:r>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6740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Sensory play</a:t>
            </a:r>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9756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Exploring real life objects</a:t>
            </a:r>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21626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Giant magnifying glasses</a:t>
            </a:r>
          </a:p>
        </p:txBody>
      </p:sp>
      <p:sp>
        <p:nvSpPr>
          <p:cNvPr id="10" name="TextBox 9">
            <a:extLst>
              <a:ext uri="{FF2B5EF4-FFF2-40B4-BE49-F238E27FC236}">
                <a16:creationId xmlns:a16="http://schemas.microsoft.com/office/drawing/2014/main" id="{58A86738-5605-4828-AE84-0F58B126388D}"/>
              </a:ext>
            </a:extLst>
          </p:cNvPr>
          <p:cNvSpPr txBox="1"/>
          <p:nvPr/>
        </p:nvSpPr>
        <p:spPr>
          <a:xfrm>
            <a:off x="408027" y="4638423"/>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Treasure baskets of natural loose parts</a:t>
            </a:r>
          </a:p>
        </p:txBody>
      </p:sp>
      <p:sp>
        <p:nvSpPr>
          <p:cNvPr id="11" name="TextBox 10">
            <a:extLst>
              <a:ext uri="{FF2B5EF4-FFF2-40B4-BE49-F238E27FC236}">
                <a16:creationId xmlns:a16="http://schemas.microsoft.com/office/drawing/2014/main" id="{34D5BAEE-FEAB-4C85-95E7-6CAD9EEE8FA7}"/>
              </a:ext>
            </a:extLst>
          </p:cNvPr>
          <p:cNvSpPr txBox="1"/>
          <p:nvPr/>
        </p:nvSpPr>
        <p:spPr>
          <a:xfrm>
            <a:off x="8406063" y="2981236"/>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Stories with images to reflect diversity of life in modern Britain</a:t>
            </a:r>
          </a:p>
        </p:txBody>
      </p:sp>
      <p:sp>
        <p:nvSpPr>
          <p:cNvPr id="12" name="TextBox 11">
            <a:extLst>
              <a:ext uri="{FF2B5EF4-FFF2-40B4-BE49-F238E27FC236}">
                <a16:creationId xmlns:a16="http://schemas.microsoft.com/office/drawing/2014/main" id="{D90BCB94-8344-4F70-9970-DD65968FA5A5}"/>
              </a:ext>
            </a:extLst>
          </p:cNvPr>
          <p:cNvSpPr txBox="1"/>
          <p:nvPr/>
        </p:nvSpPr>
        <p:spPr>
          <a:xfrm>
            <a:off x="3160295" y="5441347"/>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Staff point out similarities and differences between families</a:t>
            </a:r>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37150"/>
            <a:ext cx="12006470" cy="1325563"/>
          </a:xfrm>
        </p:spPr>
        <p:txBody>
          <a:bodyPr>
            <a:normAutofit/>
          </a:bodyPr>
          <a:lstStyle/>
          <a:p>
            <a:pPr algn="ctr"/>
            <a:r>
              <a:rPr lang="en-GB" sz="4000" b="1">
                <a:latin typeface="+mn-lt"/>
              </a:rPr>
              <a:t>Understanding the world</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56680" y="211745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Forest School</a:t>
            </a:r>
          </a:p>
        </p:txBody>
      </p:sp>
      <p:sp>
        <p:nvSpPr>
          <p:cNvPr id="19" name="TextBox 18">
            <a:extLst>
              <a:ext uri="{FF2B5EF4-FFF2-40B4-BE49-F238E27FC236}">
                <a16:creationId xmlns:a16="http://schemas.microsoft.com/office/drawing/2014/main" id="{43EC7FCB-FEB8-4D90-BE9F-B5BAC63BB052}"/>
              </a:ext>
            </a:extLst>
          </p:cNvPr>
          <p:cNvSpPr txBox="1"/>
          <p:nvPr/>
        </p:nvSpPr>
        <p:spPr>
          <a:xfrm>
            <a:off x="4603039" y="2117458"/>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Welly walks</a:t>
            </a:r>
          </a:p>
        </p:txBody>
      </p:sp>
      <p:sp>
        <p:nvSpPr>
          <p:cNvPr id="20" name="TextBox 19">
            <a:extLst>
              <a:ext uri="{FF2B5EF4-FFF2-40B4-BE49-F238E27FC236}">
                <a16:creationId xmlns:a16="http://schemas.microsoft.com/office/drawing/2014/main" id="{12EE19E4-0EF8-40B8-83D9-3F91E80F0997}"/>
              </a:ext>
            </a:extLst>
          </p:cNvPr>
          <p:cNvSpPr txBox="1"/>
          <p:nvPr/>
        </p:nvSpPr>
        <p:spPr>
          <a:xfrm>
            <a:off x="7568386" y="566238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FaceTime a Farmer</a:t>
            </a:r>
          </a:p>
        </p:txBody>
      </p:sp>
      <p:sp>
        <p:nvSpPr>
          <p:cNvPr id="21" name="TextBox 20">
            <a:extLst>
              <a:ext uri="{FF2B5EF4-FFF2-40B4-BE49-F238E27FC236}">
                <a16:creationId xmlns:a16="http://schemas.microsoft.com/office/drawing/2014/main" id="{8ECEB60C-DF44-42FC-94F1-3A91EE413C94}"/>
              </a:ext>
            </a:extLst>
          </p:cNvPr>
          <p:cNvSpPr txBox="1"/>
          <p:nvPr/>
        </p:nvSpPr>
        <p:spPr>
          <a:xfrm>
            <a:off x="6189579" y="4839926"/>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err="1"/>
              <a:t>Quilma</a:t>
            </a:r>
            <a:r>
              <a:rPr lang="en-GB"/>
              <a:t> the hedgehog visit</a:t>
            </a:r>
          </a:p>
        </p:txBody>
      </p:sp>
      <p:sp>
        <p:nvSpPr>
          <p:cNvPr id="23" name="TextBox 22">
            <a:extLst>
              <a:ext uri="{FF2B5EF4-FFF2-40B4-BE49-F238E27FC236}">
                <a16:creationId xmlns:a16="http://schemas.microsoft.com/office/drawing/2014/main" id="{ACF90D4A-1831-4A83-97A1-2D91280F2AB1}"/>
              </a:ext>
            </a:extLst>
          </p:cNvPr>
          <p:cNvSpPr txBox="1"/>
          <p:nvPr/>
        </p:nvSpPr>
        <p:spPr>
          <a:xfrm>
            <a:off x="408026" y="6261640"/>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Reindeer visitors</a:t>
            </a:r>
          </a:p>
        </p:txBody>
      </p:sp>
      <p:sp>
        <p:nvSpPr>
          <p:cNvPr id="24" name="TextBox 23">
            <a:extLst>
              <a:ext uri="{FF2B5EF4-FFF2-40B4-BE49-F238E27FC236}">
                <a16:creationId xmlns:a16="http://schemas.microsoft.com/office/drawing/2014/main" id="{FBADC491-B7CF-4A55-985A-60EE7CE9714F}"/>
              </a:ext>
            </a:extLst>
          </p:cNvPr>
          <p:cNvSpPr txBox="1"/>
          <p:nvPr/>
        </p:nvSpPr>
        <p:spPr>
          <a:xfrm>
            <a:off x="2510589" y="4063513"/>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Parkside vegetable patch</a:t>
            </a:r>
          </a:p>
        </p:txBody>
      </p:sp>
      <p:sp>
        <p:nvSpPr>
          <p:cNvPr id="26" name="TextBox 25">
            <a:extLst>
              <a:ext uri="{FF2B5EF4-FFF2-40B4-BE49-F238E27FC236}">
                <a16:creationId xmlns:a16="http://schemas.microsoft.com/office/drawing/2014/main" id="{5667BD2B-3C3C-4A73-9FBB-59A8B617DB1C}"/>
              </a:ext>
            </a:extLst>
          </p:cNvPr>
          <p:cNvSpPr txBox="1"/>
          <p:nvPr/>
        </p:nvSpPr>
        <p:spPr>
          <a:xfrm>
            <a:off x="4427621" y="2630286"/>
            <a:ext cx="3336758" cy="1328023"/>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Explorers room at Parkside </a:t>
            </a:r>
          </a:p>
        </p:txBody>
      </p:sp>
      <p:sp>
        <p:nvSpPr>
          <p:cNvPr id="22" name="TextBox 21">
            <a:extLst>
              <a:ext uri="{FF2B5EF4-FFF2-40B4-BE49-F238E27FC236}">
                <a16:creationId xmlns:a16="http://schemas.microsoft.com/office/drawing/2014/main" id="{32A62C8B-B6E6-45A9-96B7-4D12FBA78C85}"/>
              </a:ext>
            </a:extLst>
          </p:cNvPr>
          <p:cNvSpPr txBox="1"/>
          <p:nvPr/>
        </p:nvSpPr>
        <p:spPr>
          <a:xfrm>
            <a:off x="8355262" y="4111535"/>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Exploring our locality of Stafford</a:t>
            </a:r>
          </a:p>
        </p:txBody>
      </p:sp>
    </p:spTree>
    <p:extLst>
      <p:ext uri="{BB962C8B-B14F-4D97-AF65-F5344CB8AC3E}">
        <p14:creationId xmlns:p14="http://schemas.microsoft.com/office/powerpoint/2010/main" val="6716300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06016" y="-313322"/>
            <a:ext cx="12006470" cy="1325563"/>
          </a:xfrm>
        </p:spPr>
        <p:txBody>
          <a:bodyPr>
            <a:normAutofit/>
          </a:bodyPr>
          <a:lstStyle/>
          <a:p>
            <a:pPr algn="ctr"/>
            <a:r>
              <a:rPr lang="en-GB" sz="4000" b="1">
                <a:latin typeface="+mn-lt"/>
              </a:rPr>
              <a:t>Expressive arts and design</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713989"/>
            <a:ext cx="12006470" cy="1845227"/>
          </a:xfrm>
        </p:spPr>
        <p:txBody>
          <a:bodyPr>
            <a:normAutofit/>
          </a:bodyPr>
          <a:lstStyle/>
          <a:p>
            <a:pPr marL="0" indent="0" algn="just">
              <a:buNone/>
            </a:pPr>
            <a:r>
              <a:rPr lang="en-GB" sz="1400"/>
              <a:t>The development of children’s artistic and cultural awareness supports their imagination and creativity. It is important that children have regular opportunities to engage with the arts, enabling them to explore and play with a wide range of media and materials. The quality and variety of what children see, hear and participate in is crucial for developing their understanding, self‑expression, vocabulary and ability to communicate through the arts. The frequency, repetition and depth of their experiences are fundamental to their progress in interpreting and appreciating what they hear, respond to and observe. </a:t>
            </a:r>
            <a:endParaRPr lang="en-GB" sz="700"/>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1757945723"/>
              </p:ext>
            </p:extLst>
          </p:nvPr>
        </p:nvGraphicFramePr>
        <p:xfrm>
          <a:off x="185530" y="2260963"/>
          <a:ext cx="11714924" cy="2275763"/>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5552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769090">
                <a:tc>
                  <a:txBody>
                    <a:bodyPr/>
                    <a:lstStyle/>
                    <a:p>
                      <a:endParaRPr lang="en-GB" sz="1200" b="1"/>
                    </a:p>
                  </a:txBody>
                  <a:tcPr/>
                </a:tc>
                <a:tc>
                  <a:txBody>
                    <a:bodyPr/>
                    <a:lstStyle/>
                    <a:p>
                      <a:r>
                        <a:rPr lang="en-GB" sz="1200" dirty="0"/>
                        <a:t>We are learning to…</a:t>
                      </a:r>
                      <a:br>
                        <a:rPr lang="en-GB" sz="1200" dirty="0"/>
                      </a:br>
                      <a:r>
                        <a:rPr lang="en-GB" sz="1200" dirty="0"/>
                        <a:t>Anticipate phrases and actions in rhymes and songs. Move and dance to music. Explore their voices and enjoy making sounds. Join in with songs and rhymes, making some sounds. Make rhythmical and repetitive sounds. Notice patterns with strong contrasts and be attracted by patterns resembling the human face. Explore paint, using fingers and other parts of their bodies as well as brushes and other tools. Enjoy and take part in action songs.  Explore different materials, using all our senses to investigate them. Manipulate and play with different materials. </a:t>
                      </a:r>
                    </a:p>
                  </a:txBody>
                  <a:tcPr/>
                </a:tc>
                <a:tc>
                  <a:txBody>
                    <a:bodyPr/>
                    <a:lstStyle/>
                    <a:p>
                      <a:r>
                        <a:rPr lang="en-GB" sz="1200" dirty="0"/>
                        <a:t>We are learning to...</a:t>
                      </a:r>
                      <a:br>
                        <a:rPr lang="en-GB" sz="1200" dirty="0"/>
                      </a:br>
                      <a:r>
                        <a:rPr lang="en-GB" sz="1200" i="1" dirty="0"/>
                        <a:t>Consolidation of previous skills. </a:t>
                      </a:r>
                      <a:br>
                        <a:rPr lang="en-GB" sz="1200" i="1" dirty="0"/>
                      </a:br>
                      <a:r>
                        <a:rPr lang="en-GB" sz="1200" b="0" i="0" u="none" strike="noStrike" noProof="0" dirty="0">
                          <a:latin typeface="Calibri"/>
                        </a:rPr>
                        <a:t>Explore a range of sound makers and instruments and play them in different ways. </a:t>
                      </a:r>
                      <a:r>
                        <a:rPr lang="en-GB" sz="1200" b="0" i="0" u="none" strike="noStrike" noProof="0" dirty="0"/>
                        <a:t>Starts to make marks intentionally. </a:t>
                      </a:r>
                      <a:r>
                        <a:rPr lang="en-GB" sz="1200" b="0" i="0" u="none" strike="noStrike" noProof="0" dirty="0">
                          <a:latin typeface="Calibri"/>
                        </a:rPr>
                        <a:t>Express ideas and feelings through making marks, and sometimes give a meaning to the marks they make.</a:t>
                      </a:r>
                      <a:endParaRPr lang="en-US" i="1" dirty="0"/>
                    </a:p>
                  </a:txBody>
                  <a:tcPr/>
                </a:tc>
                <a:tc>
                  <a:txBody>
                    <a:bodyPr/>
                    <a:lstStyle/>
                    <a:p>
                      <a:pPr lvl="0">
                        <a:buNone/>
                      </a:pPr>
                      <a:r>
                        <a:rPr lang="en-GB" sz="1200" b="0" i="0" u="none" strike="noStrike" noProof="0" dirty="0">
                          <a:latin typeface="Calibri"/>
                        </a:rPr>
                        <a:t>We are learning to...</a:t>
                      </a:r>
                      <a:br>
                        <a:rPr lang="en-GB" sz="1200" b="0" i="0" u="none" strike="noStrike" noProof="0" dirty="0">
                          <a:latin typeface="Calibri"/>
                        </a:rPr>
                      </a:br>
                      <a:r>
                        <a:rPr lang="en-GB" sz="1200" b="0" i="1" u="none" strike="noStrike" noProof="0" dirty="0">
                          <a:latin typeface="Calibri"/>
                        </a:rPr>
                        <a:t>Consolidation of previous skills. </a:t>
                      </a:r>
                      <a:br>
                        <a:rPr lang="en-GB" sz="1200" b="0" i="1" u="none" strike="noStrike" noProof="0" dirty="0">
                          <a:latin typeface="Calibri"/>
                        </a:rPr>
                      </a:br>
                      <a:r>
                        <a:rPr lang="en-GB" sz="1200" b="0" i="0" u="none" strike="noStrike" noProof="0" dirty="0"/>
                        <a:t>Start to develop pretend play, pretending that one object represents another. </a:t>
                      </a:r>
                      <a:r>
                        <a:rPr lang="en-GB" sz="1200" b="0" i="0" u="none" strike="noStrike" noProof="0" dirty="0">
                          <a:latin typeface="Calibri"/>
                        </a:rPr>
                        <a:t>Use our imagination to consider what we can do with different materials. Make simple models which express our ideas. </a:t>
                      </a:r>
                      <a:endParaRPr lang="en-US" i="1" dirty="0"/>
                    </a:p>
                  </a:txBody>
                  <a:tcPr/>
                </a:tc>
                <a:extLst>
                  <a:ext uri="{0D108BD9-81ED-4DB2-BD59-A6C34878D82A}">
                    <a16:rowId xmlns:a16="http://schemas.microsoft.com/office/drawing/2014/main" val="328687736"/>
                  </a:ext>
                </a:extLst>
              </a:tr>
            </a:tbl>
          </a:graphicData>
        </a:graphic>
      </p:graphicFrame>
    </p:spTree>
    <p:extLst>
      <p:ext uri="{BB962C8B-B14F-4D97-AF65-F5344CB8AC3E}">
        <p14:creationId xmlns:p14="http://schemas.microsoft.com/office/powerpoint/2010/main" val="3617520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descr="Three Little Bears High Res Stock Images | Shutterstock">
            <a:extLst>
              <a:ext uri="{FF2B5EF4-FFF2-40B4-BE49-F238E27FC236}">
                <a16:creationId xmlns:a16="http://schemas.microsoft.com/office/drawing/2014/main" id="{A31716D0-3EFC-4A0B-A27B-1646E5B22293}"/>
              </a:ext>
            </a:extLst>
          </p:cNvPr>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b="7445"/>
          <a:stretch/>
        </p:blipFill>
        <p:spPr bwMode="auto">
          <a:xfrm>
            <a:off x="1852798" y="481418"/>
            <a:ext cx="8372017" cy="53667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069992"/>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Painting with our bodies</a:t>
            </a:r>
          </a:p>
        </p:txBody>
      </p:sp>
      <p:sp>
        <p:nvSpPr>
          <p:cNvPr id="6" name="TextBox 5">
            <a:extLst>
              <a:ext uri="{FF2B5EF4-FFF2-40B4-BE49-F238E27FC236}">
                <a16:creationId xmlns:a16="http://schemas.microsoft.com/office/drawing/2014/main" id="{8C6C80C3-7F14-479F-897A-419298B2D2E9}"/>
              </a:ext>
            </a:extLst>
          </p:cNvPr>
          <p:cNvSpPr txBox="1"/>
          <p:nvPr/>
        </p:nvSpPr>
        <p:spPr>
          <a:xfrm>
            <a:off x="449179" y="3120410"/>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Songs to match routines</a:t>
            </a:r>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6740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Sensory play</a:t>
            </a:r>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27910"/>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Nativity performance</a:t>
            </a:r>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01306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Visit to the pantomime</a:t>
            </a:r>
          </a:p>
        </p:txBody>
      </p:sp>
      <p:sp>
        <p:nvSpPr>
          <p:cNvPr id="10" name="TextBox 9">
            <a:extLst>
              <a:ext uri="{FF2B5EF4-FFF2-40B4-BE49-F238E27FC236}">
                <a16:creationId xmlns:a16="http://schemas.microsoft.com/office/drawing/2014/main" id="{58A86738-5605-4828-AE84-0F58B126388D}"/>
              </a:ext>
            </a:extLst>
          </p:cNvPr>
          <p:cNvSpPr txBox="1"/>
          <p:nvPr/>
        </p:nvSpPr>
        <p:spPr>
          <a:xfrm>
            <a:off x="449179" y="4153767"/>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Music wall </a:t>
            </a:r>
          </a:p>
        </p:txBody>
      </p:sp>
      <p:sp>
        <p:nvSpPr>
          <p:cNvPr id="11" name="TextBox 10">
            <a:extLst>
              <a:ext uri="{FF2B5EF4-FFF2-40B4-BE49-F238E27FC236}">
                <a16:creationId xmlns:a16="http://schemas.microsoft.com/office/drawing/2014/main" id="{34D5BAEE-FEAB-4C85-95E7-6CAD9EEE8FA7}"/>
              </a:ext>
            </a:extLst>
          </p:cNvPr>
          <p:cNvSpPr txBox="1"/>
          <p:nvPr/>
        </p:nvSpPr>
        <p:spPr>
          <a:xfrm>
            <a:off x="8454189" y="382613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Building models with a variety of materials </a:t>
            </a:r>
          </a:p>
        </p:txBody>
      </p:sp>
      <p:sp>
        <p:nvSpPr>
          <p:cNvPr id="12" name="TextBox 11">
            <a:extLst>
              <a:ext uri="{FF2B5EF4-FFF2-40B4-BE49-F238E27FC236}">
                <a16:creationId xmlns:a16="http://schemas.microsoft.com/office/drawing/2014/main" id="{D90BCB94-8344-4F70-9970-DD65968FA5A5}"/>
              </a:ext>
            </a:extLst>
          </p:cNvPr>
          <p:cNvSpPr txBox="1"/>
          <p:nvPr/>
        </p:nvSpPr>
        <p:spPr>
          <a:xfrm>
            <a:off x="2759242" y="528535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Pattern, colour, tones and texture rich environment </a:t>
            </a:r>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37150"/>
            <a:ext cx="12006470" cy="1325563"/>
          </a:xfrm>
        </p:spPr>
        <p:txBody>
          <a:bodyPr>
            <a:normAutofit/>
          </a:bodyPr>
          <a:lstStyle/>
          <a:p>
            <a:pPr algn="ctr"/>
            <a:r>
              <a:rPr lang="en-GB" sz="4000" b="1">
                <a:latin typeface="+mn-lt"/>
              </a:rPr>
              <a:t>Expressive arts and design</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56680" y="211745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Daily Nursery rhyme time</a:t>
            </a:r>
          </a:p>
        </p:txBody>
      </p:sp>
      <p:sp>
        <p:nvSpPr>
          <p:cNvPr id="19" name="TextBox 18">
            <a:extLst>
              <a:ext uri="{FF2B5EF4-FFF2-40B4-BE49-F238E27FC236}">
                <a16:creationId xmlns:a16="http://schemas.microsoft.com/office/drawing/2014/main" id="{43EC7FCB-FEB8-4D90-BE9F-B5BAC63BB052}"/>
              </a:ext>
            </a:extLst>
          </p:cNvPr>
          <p:cNvSpPr txBox="1"/>
          <p:nvPr/>
        </p:nvSpPr>
        <p:spPr>
          <a:xfrm>
            <a:off x="4603039" y="1858718"/>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Collaborative EYFS displays to showcase learning </a:t>
            </a:r>
          </a:p>
        </p:txBody>
      </p:sp>
      <p:sp>
        <p:nvSpPr>
          <p:cNvPr id="20" name="TextBox 19">
            <a:extLst>
              <a:ext uri="{FF2B5EF4-FFF2-40B4-BE49-F238E27FC236}">
                <a16:creationId xmlns:a16="http://schemas.microsoft.com/office/drawing/2014/main" id="{12EE19E4-0EF8-40B8-83D9-3F91E80F0997}"/>
              </a:ext>
            </a:extLst>
          </p:cNvPr>
          <p:cNvSpPr txBox="1"/>
          <p:nvPr/>
        </p:nvSpPr>
        <p:spPr>
          <a:xfrm>
            <a:off x="7568386" y="566238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Barefoot Walk</a:t>
            </a:r>
          </a:p>
        </p:txBody>
      </p:sp>
      <p:sp>
        <p:nvSpPr>
          <p:cNvPr id="21" name="TextBox 20">
            <a:extLst>
              <a:ext uri="{FF2B5EF4-FFF2-40B4-BE49-F238E27FC236}">
                <a16:creationId xmlns:a16="http://schemas.microsoft.com/office/drawing/2014/main" id="{8ECEB60C-DF44-42FC-94F1-3A91EE413C94}"/>
              </a:ext>
            </a:extLst>
          </p:cNvPr>
          <p:cNvSpPr txBox="1"/>
          <p:nvPr/>
        </p:nvSpPr>
        <p:spPr>
          <a:xfrm>
            <a:off x="4620126" y="4600063"/>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err="1"/>
              <a:t>Quilma</a:t>
            </a:r>
            <a:r>
              <a:rPr lang="en-GB"/>
              <a:t> the hedgehog visit</a:t>
            </a:r>
          </a:p>
        </p:txBody>
      </p:sp>
      <p:sp>
        <p:nvSpPr>
          <p:cNvPr id="23" name="TextBox 22">
            <a:extLst>
              <a:ext uri="{FF2B5EF4-FFF2-40B4-BE49-F238E27FC236}">
                <a16:creationId xmlns:a16="http://schemas.microsoft.com/office/drawing/2014/main" id="{ACF90D4A-1831-4A83-97A1-2D91280F2AB1}"/>
              </a:ext>
            </a:extLst>
          </p:cNvPr>
          <p:cNvSpPr txBox="1"/>
          <p:nvPr/>
        </p:nvSpPr>
        <p:spPr>
          <a:xfrm>
            <a:off x="408026" y="6261640"/>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Messy play</a:t>
            </a:r>
          </a:p>
        </p:txBody>
      </p:sp>
      <p:sp>
        <p:nvSpPr>
          <p:cNvPr id="18" name="TextBox 17">
            <a:extLst>
              <a:ext uri="{FF2B5EF4-FFF2-40B4-BE49-F238E27FC236}">
                <a16:creationId xmlns:a16="http://schemas.microsoft.com/office/drawing/2014/main" id="{D07234B2-252E-40F2-80E0-9D9AA8695C3B}"/>
              </a:ext>
            </a:extLst>
          </p:cNvPr>
          <p:cNvSpPr txBox="1"/>
          <p:nvPr/>
        </p:nvSpPr>
        <p:spPr>
          <a:xfrm>
            <a:off x="8406063" y="2865921"/>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Musicians and performer visiting school </a:t>
            </a:r>
          </a:p>
        </p:txBody>
      </p:sp>
      <p:sp>
        <p:nvSpPr>
          <p:cNvPr id="24" name="TextBox 23">
            <a:extLst>
              <a:ext uri="{FF2B5EF4-FFF2-40B4-BE49-F238E27FC236}">
                <a16:creationId xmlns:a16="http://schemas.microsoft.com/office/drawing/2014/main" id="{18D9EEAC-D82E-4B00-A77F-64A67CA729D0}"/>
              </a:ext>
            </a:extLst>
          </p:cNvPr>
          <p:cNvSpPr txBox="1"/>
          <p:nvPr/>
        </p:nvSpPr>
        <p:spPr>
          <a:xfrm>
            <a:off x="4427621" y="2878132"/>
            <a:ext cx="3336758" cy="1328023"/>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Explorers room at Parkside </a:t>
            </a:r>
          </a:p>
        </p:txBody>
      </p:sp>
    </p:spTree>
    <p:extLst>
      <p:ext uri="{BB962C8B-B14F-4D97-AF65-F5344CB8AC3E}">
        <p14:creationId xmlns:p14="http://schemas.microsoft.com/office/powerpoint/2010/main" val="37155590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8C61534-B41B-45F6-B714-D546885E1B3B}"/>
              </a:ext>
            </a:extLst>
          </p:cNvPr>
          <p:cNvPicPr>
            <a:picLocks noChangeAspect="1"/>
          </p:cNvPicPr>
          <p:nvPr/>
        </p:nvPicPr>
        <p:blipFill>
          <a:blip r:embed="rId2"/>
          <a:stretch>
            <a:fillRect/>
          </a:stretch>
        </p:blipFill>
        <p:spPr>
          <a:xfrm>
            <a:off x="278157" y="277652"/>
            <a:ext cx="1047896" cy="1105054"/>
          </a:xfrm>
          <a:prstGeom prst="rect">
            <a:avLst/>
          </a:prstGeom>
        </p:spPr>
      </p:pic>
      <p:pic>
        <p:nvPicPr>
          <p:cNvPr id="6" name="Picture 5">
            <a:extLst>
              <a:ext uri="{FF2B5EF4-FFF2-40B4-BE49-F238E27FC236}">
                <a16:creationId xmlns:a16="http://schemas.microsoft.com/office/drawing/2014/main" id="{8A9D4810-C0F4-4386-A22C-FA8609FD4833}"/>
              </a:ext>
            </a:extLst>
          </p:cNvPr>
          <p:cNvPicPr>
            <a:picLocks noChangeAspect="1"/>
          </p:cNvPicPr>
          <p:nvPr/>
        </p:nvPicPr>
        <p:blipFill>
          <a:blip r:embed="rId2"/>
          <a:stretch>
            <a:fillRect/>
          </a:stretch>
        </p:blipFill>
        <p:spPr>
          <a:xfrm>
            <a:off x="10865947" y="277652"/>
            <a:ext cx="1047896" cy="1105054"/>
          </a:xfrm>
          <a:prstGeom prst="rect">
            <a:avLst/>
          </a:prstGeom>
        </p:spPr>
      </p:pic>
      <p:sp>
        <p:nvSpPr>
          <p:cNvPr id="7" name="TextBox 6">
            <a:extLst>
              <a:ext uri="{FF2B5EF4-FFF2-40B4-BE49-F238E27FC236}">
                <a16:creationId xmlns:a16="http://schemas.microsoft.com/office/drawing/2014/main" id="{6F9DB6A4-28BE-4D0F-8AEB-FAE36B60E3F7}"/>
              </a:ext>
            </a:extLst>
          </p:cNvPr>
          <p:cNvSpPr txBox="1"/>
          <p:nvPr/>
        </p:nvSpPr>
        <p:spPr>
          <a:xfrm>
            <a:off x="867636" y="277652"/>
            <a:ext cx="10298577" cy="1015663"/>
          </a:xfrm>
          <a:prstGeom prst="rect">
            <a:avLst/>
          </a:prstGeom>
          <a:noFill/>
        </p:spPr>
        <p:txBody>
          <a:bodyPr wrap="square" lIns="91440" tIns="45720" rIns="91440" bIns="45720" rtlCol="0" anchor="t">
            <a:spAutoFit/>
          </a:bodyPr>
          <a:lstStyle/>
          <a:p>
            <a:pPr algn="ctr"/>
            <a:r>
              <a:rPr lang="en-GB" sz="6000" b="1" dirty="0"/>
              <a:t>The Investigators’ Curriculum</a:t>
            </a:r>
            <a:endParaRPr lang="en-GB" sz="6000" b="1" dirty="0">
              <a:cs typeface="Calibri"/>
            </a:endParaRPr>
          </a:p>
        </p:txBody>
      </p:sp>
      <p:pic>
        <p:nvPicPr>
          <p:cNvPr id="18" name="Picture 18" descr="A picture containing text, posing, different&#10;&#10;Description automatically generated">
            <a:extLst>
              <a:ext uri="{FF2B5EF4-FFF2-40B4-BE49-F238E27FC236}">
                <a16:creationId xmlns:a16="http://schemas.microsoft.com/office/drawing/2014/main" id="{257BE9F5-1280-4F1A-95BF-B16A3A338F8E}"/>
              </a:ext>
            </a:extLst>
          </p:cNvPr>
          <p:cNvPicPr>
            <a:picLocks noChangeAspect="1"/>
          </p:cNvPicPr>
          <p:nvPr/>
        </p:nvPicPr>
        <p:blipFill>
          <a:blip r:embed="rId3"/>
          <a:stretch>
            <a:fillRect/>
          </a:stretch>
        </p:blipFill>
        <p:spPr>
          <a:xfrm>
            <a:off x="3736246" y="1804403"/>
            <a:ext cx="4123427" cy="41378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5263761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1B5DE8D3-7176-4618-9FEA-83AEFB676139}"/>
              </a:ext>
            </a:extLst>
          </p:cNvPr>
          <p:cNvGraphicFramePr>
            <a:graphicFrameLocks noGrp="1"/>
          </p:cNvGraphicFramePr>
          <p:nvPr>
            <p:extLst>
              <p:ext uri="{D42A27DB-BD31-4B8C-83A1-F6EECF244321}">
                <p14:modId xmlns:p14="http://schemas.microsoft.com/office/powerpoint/2010/main" val="495937124"/>
              </p:ext>
            </p:extLst>
          </p:nvPr>
        </p:nvGraphicFramePr>
        <p:xfrm>
          <a:off x="166048" y="66105"/>
          <a:ext cx="11859903" cy="5626838"/>
        </p:xfrm>
        <a:graphic>
          <a:graphicData uri="http://schemas.openxmlformats.org/drawingml/2006/table">
            <a:tbl>
              <a:tblPr firstRow="1" bandRow="1">
                <a:tableStyleId>{5C22544A-7EE6-4342-B048-85BDC9FD1C3A}</a:tableStyleId>
              </a:tblPr>
              <a:tblGrid>
                <a:gridCol w="1988022">
                  <a:extLst>
                    <a:ext uri="{9D8B030D-6E8A-4147-A177-3AD203B41FA5}">
                      <a16:colId xmlns:a16="http://schemas.microsoft.com/office/drawing/2014/main" val="359391115"/>
                    </a:ext>
                  </a:extLst>
                </a:gridCol>
                <a:gridCol w="2538484">
                  <a:extLst>
                    <a:ext uri="{9D8B030D-6E8A-4147-A177-3AD203B41FA5}">
                      <a16:colId xmlns:a16="http://schemas.microsoft.com/office/drawing/2014/main" val="981241150"/>
                    </a:ext>
                  </a:extLst>
                </a:gridCol>
                <a:gridCol w="4324392">
                  <a:extLst>
                    <a:ext uri="{9D8B030D-6E8A-4147-A177-3AD203B41FA5}">
                      <a16:colId xmlns:a16="http://schemas.microsoft.com/office/drawing/2014/main" val="4238045778"/>
                    </a:ext>
                  </a:extLst>
                </a:gridCol>
                <a:gridCol w="3009005">
                  <a:extLst>
                    <a:ext uri="{9D8B030D-6E8A-4147-A177-3AD203B41FA5}">
                      <a16:colId xmlns:a16="http://schemas.microsoft.com/office/drawing/2014/main" val="218200871"/>
                    </a:ext>
                  </a:extLst>
                </a:gridCol>
              </a:tblGrid>
              <a:tr h="331591">
                <a:tc gridSpan="4">
                  <a:txBody>
                    <a:bodyPr/>
                    <a:lstStyle/>
                    <a:p>
                      <a:pPr algn="ctr"/>
                      <a:r>
                        <a:rPr lang="en-GB" sz="1600" dirty="0"/>
                        <a:t>The Investigators Termly Planner </a:t>
                      </a: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5793574"/>
                  </a:ext>
                </a:extLst>
              </a:tr>
              <a:tr h="295073">
                <a:tc>
                  <a:txBody>
                    <a:bodyPr/>
                    <a:lstStyle/>
                    <a:p>
                      <a:endParaRPr lang="en-GB" sz="1200" dirty="0"/>
                    </a:p>
                  </a:txBody>
                  <a:tcPr/>
                </a:tc>
                <a:tc>
                  <a:txBody>
                    <a:bodyPr/>
                    <a:lstStyle/>
                    <a:p>
                      <a:pPr algn="ctr"/>
                      <a:r>
                        <a:rPr lang="en-GB" sz="1200" b="1" dirty="0"/>
                        <a:t>Autumn</a:t>
                      </a:r>
                    </a:p>
                  </a:txBody>
                  <a:tcPr/>
                </a:tc>
                <a:tc>
                  <a:txBody>
                    <a:bodyPr/>
                    <a:lstStyle/>
                    <a:p>
                      <a:pPr algn="ctr"/>
                      <a:r>
                        <a:rPr lang="en-GB" sz="1200" b="1" dirty="0"/>
                        <a:t>Spring</a:t>
                      </a:r>
                    </a:p>
                  </a:txBody>
                  <a:tcPr/>
                </a:tc>
                <a:tc>
                  <a:txBody>
                    <a:bodyPr/>
                    <a:lstStyle/>
                    <a:p>
                      <a:pPr algn="ctr"/>
                      <a:r>
                        <a:rPr lang="en-GB" sz="1200" b="1" dirty="0"/>
                        <a:t>Summer</a:t>
                      </a:r>
                    </a:p>
                  </a:txBody>
                  <a:tcPr/>
                </a:tc>
                <a:extLst>
                  <a:ext uri="{0D108BD9-81ED-4DB2-BD59-A6C34878D82A}">
                    <a16:rowId xmlns:a16="http://schemas.microsoft.com/office/drawing/2014/main" val="3628756056"/>
                  </a:ext>
                </a:extLst>
              </a:tr>
              <a:tr h="540480">
                <a:tc>
                  <a:txBody>
                    <a:bodyPr/>
                    <a:lstStyle/>
                    <a:p>
                      <a:r>
                        <a:rPr lang="en-GB" sz="1200" b="1" dirty="0"/>
                        <a:t>Launch Day &amp; Celebration</a:t>
                      </a:r>
                    </a:p>
                  </a:txBody>
                  <a:tcPr/>
                </a:tc>
                <a:tc>
                  <a:txBody>
                    <a:bodyPr/>
                    <a:lstStyle/>
                    <a:p>
                      <a:r>
                        <a:rPr lang="en-GB" sz="1200" dirty="0"/>
                        <a:t>Fantastic First Day at Preschool </a:t>
                      </a:r>
                    </a:p>
                    <a:p>
                      <a:r>
                        <a:rPr lang="en-GB" sz="1200" dirty="0"/>
                        <a:t>Nativity choir</a:t>
                      </a:r>
                      <a:br>
                        <a:rPr lang="en-GB" sz="1200" dirty="0"/>
                      </a:br>
                      <a:r>
                        <a:rPr lang="en-GB" sz="1200" dirty="0"/>
                        <a:t>Harvest Craft &amp; Songs</a:t>
                      </a:r>
                      <a:br>
                        <a:rPr lang="en-GB" sz="1200" dirty="0"/>
                      </a:br>
                      <a:r>
                        <a:rPr lang="en-GB" sz="1200" dirty="0"/>
                        <a:t>Christmas Crafts </a:t>
                      </a:r>
                    </a:p>
                  </a:txBody>
                  <a:tcPr/>
                </a:tc>
                <a:tc>
                  <a:txBody>
                    <a:bodyPr/>
                    <a:lstStyle/>
                    <a:p>
                      <a:r>
                        <a:rPr lang="en-US" sz="1200" dirty="0"/>
                        <a:t>Easter Egg Hunt </a:t>
                      </a:r>
                      <a:br>
                        <a:rPr lang="en-US" sz="1200" dirty="0"/>
                      </a:br>
                      <a:endParaRPr lang="en-GB" sz="1200" dirty="0"/>
                    </a:p>
                  </a:txBody>
                  <a:tcPr/>
                </a:tc>
                <a:tc>
                  <a:txBody>
                    <a:bodyPr/>
                    <a:lstStyle/>
                    <a:p>
                      <a:r>
                        <a:rPr lang="en-GB" sz="1200" dirty="0"/>
                        <a:t>Caterpillars arrival</a:t>
                      </a:r>
                    </a:p>
                  </a:txBody>
                  <a:tcPr/>
                </a:tc>
                <a:extLst>
                  <a:ext uri="{0D108BD9-81ED-4DB2-BD59-A6C34878D82A}">
                    <a16:rowId xmlns:a16="http://schemas.microsoft.com/office/drawing/2014/main" val="3356678973"/>
                  </a:ext>
                </a:extLst>
              </a:tr>
              <a:tr h="670109">
                <a:tc>
                  <a:txBody>
                    <a:bodyPr/>
                    <a:lstStyle/>
                    <a:p>
                      <a:r>
                        <a:rPr lang="en-GB" sz="1200" b="1" dirty="0"/>
                        <a:t>Parental Contribution</a:t>
                      </a:r>
                    </a:p>
                  </a:txBody>
                  <a:tcPr/>
                </a:tc>
                <a:tc>
                  <a:txBody>
                    <a:bodyPr/>
                    <a:lstStyle/>
                    <a:p>
                      <a:r>
                        <a:rPr lang="en-GB" sz="1200" dirty="0"/>
                        <a:t>Story Sacks</a:t>
                      </a:r>
                      <a:br>
                        <a:rPr lang="en-GB" sz="1200" dirty="0"/>
                      </a:br>
                      <a:r>
                        <a:rPr lang="en-GB" sz="1200" dirty="0"/>
                        <a:t>Bedtime Stories</a:t>
                      </a:r>
                      <a:br>
                        <a:rPr lang="en-GB" sz="1200" dirty="0"/>
                      </a:br>
                      <a:r>
                        <a:rPr lang="en-GB" sz="1200" dirty="0"/>
                        <a:t>Autumn treasures </a:t>
                      </a:r>
                    </a:p>
                  </a:txBody>
                  <a:tcPr/>
                </a:tc>
                <a:tc>
                  <a:txBody>
                    <a:bodyPr/>
                    <a:lstStyle/>
                    <a:p>
                      <a:r>
                        <a:rPr lang="en-US" sz="1200" dirty="0"/>
                        <a:t>Story boxes</a:t>
                      </a:r>
                      <a:br>
                        <a:rPr lang="en-US" sz="1200" dirty="0"/>
                      </a:br>
                      <a:r>
                        <a:rPr lang="en-US" sz="1200" dirty="0"/>
                        <a:t>Nursery Rhyme packs</a:t>
                      </a:r>
                      <a:br>
                        <a:rPr lang="en-US" sz="1200" dirty="0"/>
                      </a:br>
                      <a:r>
                        <a:rPr lang="en-US" sz="1200" dirty="0"/>
                        <a:t>Environmental Pledge </a:t>
                      </a:r>
                      <a:endParaRPr lang="en-GB" sz="1200" dirty="0"/>
                    </a:p>
                  </a:txBody>
                  <a:tcPr/>
                </a:tc>
                <a:tc>
                  <a:txBody>
                    <a:bodyPr/>
                    <a:lstStyle/>
                    <a:p>
                      <a:r>
                        <a:rPr lang="en-GB" sz="1200" dirty="0"/>
                        <a:t>Stay and Play</a:t>
                      </a:r>
                    </a:p>
                    <a:p>
                      <a:pPr lvl="0">
                        <a:buNone/>
                      </a:pPr>
                      <a:r>
                        <a:rPr lang="en-GB" sz="1200" dirty="0"/>
                        <a:t>Graduation</a:t>
                      </a:r>
                    </a:p>
                  </a:txBody>
                  <a:tcPr/>
                </a:tc>
                <a:extLst>
                  <a:ext uri="{0D108BD9-81ED-4DB2-BD59-A6C34878D82A}">
                    <a16:rowId xmlns:a16="http://schemas.microsoft.com/office/drawing/2014/main" val="1121494956"/>
                  </a:ext>
                </a:extLst>
              </a:tr>
              <a:tr h="914727">
                <a:tc>
                  <a:txBody>
                    <a:bodyPr/>
                    <a:lstStyle/>
                    <a:p>
                      <a:r>
                        <a:rPr lang="en-GB" sz="1200" b="1" dirty="0"/>
                        <a:t>Visits/Visitors</a:t>
                      </a:r>
                    </a:p>
                  </a:txBody>
                  <a:tcPr/>
                </a:tc>
                <a:tc>
                  <a:txBody>
                    <a:bodyPr/>
                    <a:lstStyle/>
                    <a:p>
                      <a:r>
                        <a:rPr lang="en-GB" sz="1200" dirty="0" err="1"/>
                        <a:t>Quilma</a:t>
                      </a:r>
                      <a:r>
                        <a:rPr lang="en-GB" sz="1200" dirty="0"/>
                        <a:t> the Hedgehog </a:t>
                      </a:r>
                      <a:br>
                        <a:rPr lang="en-GB" sz="1200" dirty="0"/>
                      </a:br>
                      <a:r>
                        <a:rPr lang="en-GB" sz="1200" dirty="0"/>
                        <a:t>Owl</a:t>
                      </a:r>
                      <a:br>
                        <a:rPr lang="en-GB" sz="1200" dirty="0"/>
                      </a:br>
                      <a:r>
                        <a:rPr lang="en-GB" sz="1200" dirty="0"/>
                        <a:t>Festive Fun in the Forest</a:t>
                      </a:r>
                      <a:br>
                        <a:rPr lang="en-GB" sz="1200" dirty="0"/>
                      </a:br>
                      <a:r>
                        <a:rPr lang="en-GB" sz="1200" dirty="0"/>
                        <a:t>Park Walk </a:t>
                      </a:r>
                    </a:p>
                  </a:txBody>
                  <a:tcPr/>
                </a:tc>
                <a:tc>
                  <a:txBody>
                    <a:bodyPr/>
                    <a:lstStyle/>
                    <a:p>
                      <a:r>
                        <a:rPr lang="en-US" sz="1200" dirty="0"/>
                        <a:t>Parkside Spring trail</a:t>
                      </a:r>
                      <a:br>
                        <a:rPr lang="en-US" sz="1200" dirty="0"/>
                      </a:br>
                      <a:r>
                        <a:rPr lang="en-US" sz="1200" dirty="0"/>
                        <a:t>Lower Drayton Farm</a:t>
                      </a:r>
                      <a:endParaRPr lang="en-GB" sz="1200" dirty="0"/>
                    </a:p>
                  </a:txBody>
                  <a:tcPr/>
                </a:tc>
                <a:tc>
                  <a:txBody>
                    <a:bodyPr/>
                    <a:lstStyle/>
                    <a:p>
                      <a:pPr lvl="0">
                        <a:buNone/>
                      </a:pPr>
                      <a:r>
                        <a:rPr lang="en-GB" sz="1200" dirty="0"/>
                        <a:t>Parkside Summer trail</a:t>
                      </a:r>
                    </a:p>
                    <a:p>
                      <a:pPr lvl="0">
                        <a:buNone/>
                      </a:pPr>
                      <a:r>
                        <a:rPr lang="en-GB" sz="1200" dirty="0"/>
                        <a:t>People Who Help Us  </a:t>
                      </a:r>
                    </a:p>
                  </a:txBody>
                  <a:tcPr/>
                </a:tc>
                <a:extLst>
                  <a:ext uri="{0D108BD9-81ED-4DB2-BD59-A6C34878D82A}">
                    <a16:rowId xmlns:a16="http://schemas.microsoft.com/office/drawing/2014/main" val="591316816"/>
                  </a:ext>
                </a:extLst>
              </a:tr>
              <a:tr h="482893">
                <a:tc>
                  <a:txBody>
                    <a:bodyPr/>
                    <a:lstStyle/>
                    <a:p>
                      <a:r>
                        <a:rPr lang="en-GB" sz="1200" b="1" dirty="0"/>
                        <a:t>Celebrations</a:t>
                      </a:r>
                    </a:p>
                  </a:txBody>
                  <a:tcPr/>
                </a:tc>
                <a:tc>
                  <a:txBody>
                    <a:bodyPr/>
                    <a:lstStyle/>
                    <a:p>
                      <a:r>
                        <a:rPr lang="en-GB" sz="1200" dirty="0"/>
                        <a:t>Autumn, Christmas traditions</a:t>
                      </a:r>
                    </a:p>
                  </a:txBody>
                  <a:tcPr/>
                </a:tc>
                <a:tc>
                  <a:txBody>
                    <a:bodyPr/>
                    <a:lstStyle/>
                    <a:p>
                      <a:r>
                        <a:rPr lang="en-US" sz="1200" dirty="0"/>
                        <a:t>Chinese New Year, Shrove Tuesday, Valentine’s Day, National Bee Day </a:t>
                      </a:r>
                      <a:endParaRPr lang="en-GB" sz="1200" dirty="0"/>
                    </a:p>
                  </a:txBody>
                  <a:tcPr/>
                </a:tc>
                <a:tc>
                  <a:txBody>
                    <a:bodyPr/>
                    <a:lstStyle/>
                    <a:p>
                      <a:endParaRPr lang="en-GB" sz="1200" dirty="0"/>
                    </a:p>
                  </a:txBody>
                  <a:tcPr/>
                </a:tc>
                <a:extLst>
                  <a:ext uri="{0D108BD9-81ED-4DB2-BD59-A6C34878D82A}">
                    <a16:rowId xmlns:a16="http://schemas.microsoft.com/office/drawing/2014/main" val="698862090"/>
                  </a:ext>
                </a:extLst>
              </a:tr>
              <a:tr h="482893">
                <a:tc>
                  <a:txBody>
                    <a:bodyPr/>
                    <a:lstStyle/>
                    <a:p>
                      <a:r>
                        <a:rPr lang="en-GB" sz="1200" b="1" dirty="0"/>
                        <a:t>Parkside Values</a:t>
                      </a:r>
                    </a:p>
                  </a:txBody>
                  <a:tcPr/>
                </a:tc>
                <a:tc>
                  <a:txBody>
                    <a:bodyPr/>
                    <a:lstStyle/>
                    <a:p>
                      <a:r>
                        <a:rPr lang="en-GB" sz="1200" b="1" dirty="0"/>
                        <a:t>Kindness</a:t>
                      </a:r>
                      <a:r>
                        <a:rPr lang="en-GB" sz="1200" dirty="0"/>
                        <a:t> and </a:t>
                      </a:r>
                      <a:r>
                        <a:rPr lang="en-GB" sz="1200" b="1" dirty="0"/>
                        <a:t>Honesty</a:t>
                      </a:r>
                    </a:p>
                  </a:txBody>
                  <a:tcPr/>
                </a:tc>
                <a:tc>
                  <a:txBody>
                    <a:bodyPr/>
                    <a:lstStyle/>
                    <a:p>
                      <a:pPr lvl="0">
                        <a:buNone/>
                      </a:pPr>
                      <a:r>
                        <a:rPr lang="en-GB" sz="1200" b="1" i="0" u="none" strike="noStrike" noProof="0" dirty="0">
                          <a:latin typeface="Calibri"/>
                        </a:rPr>
                        <a:t>Pride </a:t>
                      </a:r>
                      <a:r>
                        <a:rPr lang="en-GB" sz="1200" b="0" i="0" u="none" strike="noStrike" noProof="0" dirty="0">
                          <a:latin typeface="Calibri"/>
                        </a:rPr>
                        <a:t>and </a:t>
                      </a:r>
                      <a:r>
                        <a:rPr lang="en-GB" sz="1200" b="1" i="0" u="none" strike="noStrike" noProof="0" dirty="0">
                          <a:latin typeface="Calibri"/>
                        </a:rPr>
                        <a:t>Determination</a:t>
                      </a:r>
                      <a:endParaRPr lang="en-US" sz="1600" dirty="0"/>
                    </a:p>
                  </a:txBody>
                  <a:tcPr/>
                </a:tc>
                <a:tc>
                  <a:txBody>
                    <a:bodyPr/>
                    <a:lstStyle/>
                    <a:p>
                      <a:pPr lvl="0">
                        <a:buNone/>
                      </a:pPr>
                      <a:r>
                        <a:rPr lang="en-GB" sz="1200" b="1" i="0" u="none" strike="noStrike" noProof="0" dirty="0">
                          <a:latin typeface="Calibri"/>
                        </a:rPr>
                        <a:t>Respect </a:t>
                      </a:r>
                      <a:r>
                        <a:rPr lang="en-GB" sz="1200" b="0" i="0" u="none" strike="noStrike" noProof="0" dirty="0">
                          <a:latin typeface="Calibri"/>
                        </a:rPr>
                        <a:t>and </a:t>
                      </a:r>
                      <a:r>
                        <a:rPr lang="en-GB" sz="1200" b="1" i="0" u="none" strike="noStrike" noProof="0" dirty="0">
                          <a:latin typeface="Calibri"/>
                        </a:rPr>
                        <a:t>Independence</a:t>
                      </a:r>
                      <a:endParaRPr lang="en-US" sz="1600" dirty="0"/>
                    </a:p>
                  </a:txBody>
                  <a:tcPr/>
                </a:tc>
                <a:extLst>
                  <a:ext uri="{0D108BD9-81ED-4DB2-BD59-A6C34878D82A}">
                    <a16:rowId xmlns:a16="http://schemas.microsoft.com/office/drawing/2014/main" val="1684044649"/>
                  </a:ext>
                </a:extLst>
              </a:tr>
              <a:tr h="501625">
                <a:tc>
                  <a:txBody>
                    <a:bodyPr/>
                    <a:lstStyle/>
                    <a:p>
                      <a:r>
                        <a:rPr lang="en-GB" sz="1200" b="1" dirty="0"/>
                        <a:t>Forest School</a:t>
                      </a:r>
                    </a:p>
                  </a:txBody>
                  <a:tcPr/>
                </a:tc>
                <a:tc>
                  <a:txBody>
                    <a:bodyPr/>
                    <a:lstStyle/>
                    <a:p>
                      <a:r>
                        <a:rPr lang="en-GB" sz="1200" dirty="0"/>
                        <a:t>Routines </a:t>
                      </a:r>
                      <a:br>
                        <a:rPr lang="en-GB" sz="1200" dirty="0"/>
                      </a:br>
                      <a:r>
                        <a:rPr lang="en-GB" sz="1200" dirty="0"/>
                        <a:t>Bonfire Night bonfire </a:t>
                      </a:r>
                    </a:p>
                  </a:txBody>
                  <a:tcPr/>
                </a:tc>
                <a:tc>
                  <a:txBody>
                    <a:bodyPr/>
                    <a:lstStyle/>
                    <a:p>
                      <a:r>
                        <a:rPr lang="en-US" sz="1200" dirty="0"/>
                        <a:t>Investigating Winter &amp; Spring</a:t>
                      </a:r>
                      <a:br>
                        <a:rPr lang="en-US" sz="1200" dirty="0"/>
                      </a:br>
                      <a:r>
                        <a:rPr lang="en-US" sz="1200" dirty="0"/>
                        <a:t>Exploring our natural world</a:t>
                      </a:r>
                      <a:endParaRPr lang="en-GB" sz="1200" dirty="0"/>
                    </a:p>
                  </a:txBody>
                  <a:tcPr/>
                </a:tc>
                <a:tc>
                  <a:txBody>
                    <a:bodyPr/>
                    <a:lstStyle/>
                    <a:p>
                      <a:r>
                        <a:rPr lang="en-GB" sz="1200" dirty="0"/>
                        <a:t>Investigating summer and new life</a:t>
                      </a:r>
                    </a:p>
                  </a:txBody>
                  <a:tcPr/>
                </a:tc>
                <a:extLst>
                  <a:ext uri="{0D108BD9-81ED-4DB2-BD59-A6C34878D82A}">
                    <a16:rowId xmlns:a16="http://schemas.microsoft.com/office/drawing/2014/main" val="1757550486"/>
                  </a:ext>
                </a:extLst>
              </a:tr>
              <a:tr h="1121278">
                <a:tc>
                  <a:txBody>
                    <a:bodyPr/>
                    <a:lstStyle/>
                    <a:p>
                      <a:r>
                        <a:rPr lang="en-GB" sz="1200" b="1" dirty="0"/>
                        <a:t>Key Vocabulary</a:t>
                      </a:r>
                    </a:p>
                  </a:txBody>
                  <a:tcPr/>
                </a:tc>
                <a:tc>
                  <a:txBody>
                    <a:bodyPr/>
                    <a:lstStyle/>
                    <a:p>
                      <a:pPr lvl="0">
                        <a:buNone/>
                      </a:pPr>
                      <a:r>
                        <a:rPr lang="en-GB" sz="1200" b="0" i="0" u="none" strike="noStrike" noProof="0" dirty="0">
                          <a:latin typeface="Calibri"/>
                        </a:rPr>
                        <a:t>Grandparents, grandad/pa, grandma/granny, acorn, pinecone, conker, Autumn, sunflower, woodland, celebrations, lights, festival, </a:t>
                      </a:r>
                      <a:r>
                        <a:rPr lang="en-US" sz="1200" dirty="0"/>
                        <a:t>recycling</a:t>
                      </a:r>
                      <a:endParaRPr lang="en-GB" sz="1200" b="0" i="0" u="none" strike="noStrike" noProof="0" dirty="0">
                        <a:latin typeface="Calibri"/>
                      </a:endParaRPr>
                    </a:p>
                  </a:txBody>
                  <a:tcPr/>
                </a:tc>
                <a:tc>
                  <a:txBody>
                    <a:bodyPr/>
                    <a:lstStyle/>
                    <a:p>
                      <a:r>
                        <a:rPr lang="en-US" sz="1200" dirty="0"/>
                        <a:t>Winter, temperature, change, family, Earth, planet, home, house</a:t>
                      </a:r>
                      <a:endParaRPr lang="en-GB" sz="1200" dirty="0"/>
                    </a:p>
                  </a:txBody>
                  <a:tcPr/>
                </a:tc>
                <a:tc>
                  <a:txBody>
                    <a:bodyPr/>
                    <a:lstStyle/>
                    <a:p>
                      <a:r>
                        <a:rPr lang="en-GB" sz="1200" dirty="0"/>
                        <a:t>Change, School, graduation, egg, hatch, grow, </a:t>
                      </a:r>
                    </a:p>
                  </a:txBody>
                  <a:tcPr/>
                </a:tc>
                <a:extLst>
                  <a:ext uri="{0D108BD9-81ED-4DB2-BD59-A6C34878D82A}">
                    <a16:rowId xmlns:a16="http://schemas.microsoft.com/office/drawing/2014/main" val="2177896122"/>
                  </a:ext>
                </a:extLst>
              </a:tr>
            </a:tbl>
          </a:graphicData>
        </a:graphic>
      </p:graphicFrame>
    </p:spTree>
    <p:extLst>
      <p:ext uri="{BB962C8B-B14F-4D97-AF65-F5344CB8AC3E}">
        <p14:creationId xmlns:p14="http://schemas.microsoft.com/office/powerpoint/2010/main" val="35005768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D9D1F586-39C2-45E0-8968-B086B99369F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26127" y="97963"/>
            <a:ext cx="6791810" cy="6791810"/>
          </a:xfrm>
          <a:prstGeom prst="rect">
            <a:avLst/>
          </a:prstGeom>
        </p:spPr>
      </p:pic>
      <p:pic>
        <p:nvPicPr>
          <p:cNvPr id="11" name="Picture 10">
            <a:extLst>
              <a:ext uri="{FF2B5EF4-FFF2-40B4-BE49-F238E27FC236}">
                <a16:creationId xmlns:a16="http://schemas.microsoft.com/office/drawing/2014/main" id="{FB96D844-7D82-41FE-BED6-E9591DCC795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5401582" y="0"/>
            <a:ext cx="6791810" cy="6791810"/>
          </a:xfrm>
          <a:prstGeom prst="rect">
            <a:avLst/>
          </a:prstGeom>
        </p:spPr>
      </p:pic>
      <p:sp>
        <p:nvSpPr>
          <p:cNvPr id="2" name="TextBox 1">
            <a:extLst>
              <a:ext uri="{FF2B5EF4-FFF2-40B4-BE49-F238E27FC236}">
                <a16:creationId xmlns:a16="http://schemas.microsoft.com/office/drawing/2014/main" id="{35AA7B38-339C-4AA0-B452-5C2EC48BD003}"/>
              </a:ext>
            </a:extLst>
          </p:cNvPr>
          <p:cNvSpPr txBox="1"/>
          <p:nvPr/>
        </p:nvSpPr>
        <p:spPr>
          <a:xfrm>
            <a:off x="1975187" y="134244"/>
            <a:ext cx="8137556" cy="461665"/>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t>Autumn Term – All About Me / Autumn Celebrations</a:t>
            </a:r>
          </a:p>
        </p:txBody>
      </p:sp>
      <p:sp>
        <p:nvSpPr>
          <p:cNvPr id="3" name="TextBox 2">
            <a:extLst>
              <a:ext uri="{FF2B5EF4-FFF2-40B4-BE49-F238E27FC236}">
                <a16:creationId xmlns:a16="http://schemas.microsoft.com/office/drawing/2014/main" id="{8BEE73B7-8CE2-4ECE-8E44-607F6ACF13E1}"/>
              </a:ext>
            </a:extLst>
          </p:cNvPr>
          <p:cNvSpPr txBox="1"/>
          <p:nvPr/>
        </p:nvSpPr>
        <p:spPr>
          <a:xfrm>
            <a:off x="152394" y="945327"/>
            <a:ext cx="3723992" cy="2246769"/>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Personal, Social and Emotional Development</a:t>
            </a:r>
          </a:p>
          <a:p>
            <a:pPr algn="just"/>
            <a:r>
              <a:rPr lang="en-US" sz="1000" dirty="0">
                <a:cs typeface="Calibri"/>
              </a:rPr>
              <a:t>We will demonstrate an understanding of our school values of </a:t>
            </a:r>
            <a:r>
              <a:rPr lang="en-US" sz="1000" b="1" dirty="0">
                <a:cs typeface="Calibri"/>
              </a:rPr>
              <a:t>kindness </a:t>
            </a:r>
            <a:r>
              <a:rPr lang="en-US" sz="1000" dirty="0">
                <a:cs typeface="Calibri"/>
              </a:rPr>
              <a:t>and </a:t>
            </a:r>
            <a:r>
              <a:rPr lang="en-US" sz="1000" b="1" dirty="0">
                <a:cs typeface="Calibri"/>
              </a:rPr>
              <a:t>honesty </a:t>
            </a:r>
            <a:r>
              <a:rPr lang="en-US" sz="1000" dirty="0">
                <a:cs typeface="Calibri"/>
              </a:rPr>
              <a:t>in action. We will g</a:t>
            </a:r>
            <a:r>
              <a:rPr lang="en-GB" sz="1000" dirty="0"/>
              <a:t>et to know our new classroom and school, following the rules and understand why they are in place. We will develop our independence to choose activities and resources in our classroom. We will develop our sense of belonging as part of the Parkside community. We will develop our confidence to become more outgoing with visitors in our classroom. We will play games and activities that enable us to play with more  children. We will talk about our feelings using words to describe emotions. We will understand how our peers and key workers might be feeling through their modelling and discussion of emotions. We will independently use the toilet and wash our hands. We will make healthy choices at Chatty Snack. </a:t>
            </a:r>
            <a:endParaRPr lang="en-US" sz="1000" b="1" dirty="0">
              <a:highlight>
                <a:srgbClr val="FFFF00"/>
              </a:highlight>
              <a:cs typeface="Calibri"/>
            </a:endParaRPr>
          </a:p>
        </p:txBody>
      </p:sp>
      <p:sp>
        <p:nvSpPr>
          <p:cNvPr id="4" name="TextBox 3">
            <a:extLst>
              <a:ext uri="{FF2B5EF4-FFF2-40B4-BE49-F238E27FC236}">
                <a16:creationId xmlns:a16="http://schemas.microsoft.com/office/drawing/2014/main" id="{F8C50BD2-8291-4CCF-81DE-3B065974F8E5}"/>
              </a:ext>
            </a:extLst>
          </p:cNvPr>
          <p:cNvSpPr txBox="1"/>
          <p:nvPr/>
        </p:nvSpPr>
        <p:spPr>
          <a:xfrm>
            <a:off x="165781" y="3364661"/>
            <a:ext cx="3723992" cy="1938992"/>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Physical Development</a:t>
            </a:r>
          </a:p>
          <a:p>
            <a:pPr algn="just"/>
            <a:r>
              <a:rPr lang="en-US" sz="1000" dirty="0"/>
              <a:t>We will</a:t>
            </a:r>
            <a:r>
              <a:rPr lang="en-GB" sz="1000" dirty="0"/>
              <a:t> use our outdoor area to continue to develop our movements. We will use the trikes and scooters to negotiate space. We will play games like musical statutes to encourage us to skip, hop, stand on one leg and hold a pose. We will use large muscle movements to wave flags and paint with large implements. We will collaborate with our friends to construct and move large items. We will use scissors and tweezers. Our key workers will encourage use to use a comfortable grip to increase our control when making marks. We will show a preference for a dominant hand. We will increase our independence when hanging up our belongings on our pegs and putting on our coats. </a:t>
            </a:r>
            <a:endParaRPr lang="en-US" sz="1000" dirty="0"/>
          </a:p>
        </p:txBody>
      </p:sp>
      <p:sp>
        <p:nvSpPr>
          <p:cNvPr id="5" name="TextBox 4">
            <a:extLst>
              <a:ext uri="{FF2B5EF4-FFF2-40B4-BE49-F238E27FC236}">
                <a16:creationId xmlns:a16="http://schemas.microsoft.com/office/drawing/2014/main" id="{92A8FCAE-F270-4A5D-A2CF-332D08B27555}"/>
              </a:ext>
            </a:extLst>
          </p:cNvPr>
          <p:cNvSpPr txBox="1"/>
          <p:nvPr/>
        </p:nvSpPr>
        <p:spPr>
          <a:xfrm>
            <a:off x="4087998" y="2828546"/>
            <a:ext cx="4037851" cy="1631216"/>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Communication and Language</a:t>
            </a:r>
          </a:p>
          <a:p>
            <a:pPr algn="just"/>
            <a:r>
              <a:rPr lang="en-US" sz="1000" dirty="0"/>
              <a:t>We will enjoy </a:t>
            </a:r>
            <a:r>
              <a:rPr lang="en-GB" sz="1000" dirty="0"/>
              <a:t>listening to stories at story time. We will use the pictures to help us understand what is happening. When our key workers describe familiar objects we will identify them. We will use a wider range of vocabulary through newly introduced words and our language rich environment. Our key workers will ask us questions that have two pats and we will understand the question. We will sing a large repertoire of songs and know many rhymes. We will develop our love of books in our book area and will have a preference for a favourite book. We will start conversations with our key workers and peers during Chatty Snack. </a:t>
            </a:r>
            <a:endParaRPr lang="en-US" sz="1000" b="1" dirty="0"/>
          </a:p>
        </p:txBody>
      </p:sp>
      <p:sp>
        <p:nvSpPr>
          <p:cNvPr id="6" name="TextBox 5">
            <a:extLst>
              <a:ext uri="{FF2B5EF4-FFF2-40B4-BE49-F238E27FC236}">
                <a16:creationId xmlns:a16="http://schemas.microsoft.com/office/drawing/2014/main" id="{3DA4841E-914C-4452-8846-1F63A0C453F6}"/>
              </a:ext>
            </a:extLst>
          </p:cNvPr>
          <p:cNvSpPr txBox="1"/>
          <p:nvPr/>
        </p:nvSpPr>
        <p:spPr>
          <a:xfrm>
            <a:off x="8340450" y="3599957"/>
            <a:ext cx="3736996" cy="2739211"/>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Literacy</a:t>
            </a:r>
          </a:p>
          <a:p>
            <a:pPr algn="just"/>
            <a:r>
              <a:rPr lang="en-GB" sz="1000" dirty="0"/>
              <a:t>We will listen to stories during our daily story time. We will participate in extended conversations about stories, using and applying new vocabulary that we have learnt. We will foster our love of reading by spending time in our book area and handling books correctly. We will develop our early writing to attempt to name our work and will use our print and letter knowledge in our early writing. We will write some familiar letters accurately. We will be exposed to a variety of environmental print in our classroom. We will take part in daily phonics lessons to develop our phonological awareness so that we can hear rhyme. </a:t>
            </a:r>
            <a:endParaRPr lang="en-GB" sz="1050" dirty="0"/>
          </a:p>
          <a:p>
            <a:pPr algn="just"/>
            <a:endParaRPr lang="en-US" sz="1050" dirty="0"/>
          </a:p>
          <a:p>
            <a:pPr algn="just"/>
            <a:endParaRPr lang="en-US" sz="1050" dirty="0"/>
          </a:p>
          <a:p>
            <a:pPr algn="just"/>
            <a:endParaRPr lang="en-GB" sz="1050" dirty="0"/>
          </a:p>
          <a:p>
            <a:pPr algn="just"/>
            <a:r>
              <a:rPr lang="en-GB" sz="1050" dirty="0"/>
              <a:t>  </a:t>
            </a:r>
            <a:endParaRPr lang="en-US" sz="1050" dirty="0">
              <a:cs typeface="Calibri"/>
            </a:endParaRPr>
          </a:p>
          <a:p>
            <a:endParaRPr lang="en-US" sz="1000" b="1" dirty="0">
              <a:cs typeface="Calibri"/>
            </a:endParaRPr>
          </a:p>
          <a:p>
            <a:pPr algn="just"/>
            <a:r>
              <a:rPr lang="en-GB" sz="1000" dirty="0">
                <a:cs typeface="Calibri"/>
              </a:rPr>
              <a:t> </a:t>
            </a:r>
          </a:p>
        </p:txBody>
      </p:sp>
      <p:sp>
        <p:nvSpPr>
          <p:cNvPr id="7" name="TextBox 6">
            <a:extLst>
              <a:ext uri="{FF2B5EF4-FFF2-40B4-BE49-F238E27FC236}">
                <a16:creationId xmlns:a16="http://schemas.microsoft.com/office/drawing/2014/main" id="{4939D98B-3627-498F-BDC6-C2AB92046546}"/>
              </a:ext>
            </a:extLst>
          </p:cNvPr>
          <p:cNvSpPr txBox="1"/>
          <p:nvPr/>
        </p:nvSpPr>
        <p:spPr>
          <a:xfrm>
            <a:off x="4106358" y="4796357"/>
            <a:ext cx="4035867" cy="1477328"/>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Mathematics</a:t>
            </a:r>
          </a:p>
          <a:p>
            <a:pPr algn="just"/>
            <a:r>
              <a:rPr lang="en-GB" sz="1000" dirty="0"/>
              <a:t>We will subitise to 3, recognising different representations. We will count daily and will sing number songs, helping us to recite numbers past 5. We will count out loose parts to say one number for each item in order: 1, 2, 3. We will know that the last number reached when counting a small set of objects tells you how many there are in total. We will use our fingers to show 3. We will see the numerals 1-3 in our provision. We will use our own symbols and marks to showcase our mathematical thinking. We will solve real world mathematical problems with numbers up to 3. </a:t>
            </a:r>
            <a:endParaRPr lang="en-US" sz="1000" b="1" dirty="0"/>
          </a:p>
        </p:txBody>
      </p:sp>
      <p:sp>
        <p:nvSpPr>
          <p:cNvPr id="8" name="TextBox 7">
            <a:extLst>
              <a:ext uri="{FF2B5EF4-FFF2-40B4-BE49-F238E27FC236}">
                <a16:creationId xmlns:a16="http://schemas.microsoft.com/office/drawing/2014/main" id="{C0B90DA1-08F6-493F-85F8-46281CBC22A0}"/>
              </a:ext>
            </a:extLst>
          </p:cNvPr>
          <p:cNvSpPr txBox="1"/>
          <p:nvPr/>
        </p:nvSpPr>
        <p:spPr>
          <a:xfrm>
            <a:off x="4077074" y="938338"/>
            <a:ext cx="4037852" cy="1631216"/>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Understanding the world</a:t>
            </a:r>
          </a:p>
          <a:p>
            <a:pPr algn="just"/>
            <a:r>
              <a:rPr lang="en-GB" sz="1000" dirty="0"/>
              <a:t>We will explore the natural world around us using our forest area. We will investigate natural materials such as: acorns, pinecones, conkers, sunflowers, woodland and use all our senses to explore. We will talk about what we can see in our forest area. We will meet a hedgehog and an owl to support our understanding of the world around us in our woodland. We will celebrate what makes us special and develop positive attitudes about the differences between people. We will begin to understand the need to respect and care for the natural environment through recycling. </a:t>
            </a:r>
            <a:endParaRPr lang="en-US" sz="1000" b="1" dirty="0">
              <a:cs typeface="Calibri"/>
            </a:endParaRPr>
          </a:p>
          <a:p>
            <a:pPr algn="just"/>
            <a:endParaRPr lang="en-GB" sz="1000" dirty="0"/>
          </a:p>
        </p:txBody>
      </p:sp>
      <p:sp>
        <p:nvSpPr>
          <p:cNvPr id="9" name="TextBox 8">
            <a:extLst>
              <a:ext uri="{FF2B5EF4-FFF2-40B4-BE49-F238E27FC236}">
                <a16:creationId xmlns:a16="http://schemas.microsoft.com/office/drawing/2014/main" id="{297B9375-483C-40A1-8EF1-8696F5C1D166}"/>
              </a:ext>
            </a:extLst>
          </p:cNvPr>
          <p:cNvSpPr txBox="1"/>
          <p:nvPr/>
        </p:nvSpPr>
        <p:spPr>
          <a:xfrm>
            <a:off x="8353837" y="945327"/>
            <a:ext cx="3715124" cy="2192908"/>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dirty="0"/>
              <a:t>Expressive arts and design</a:t>
            </a:r>
          </a:p>
          <a:p>
            <a:pPr algn="just"/>
            <a:r>
              <a:rPr lang="en-GB" sz="1050" dirty="0"/>
              <a:t>We use our role play area to develop our pretend play and will use objects to represent something else. We will use construction to create our own small worlds. We will use our independence to choose and explore different materials, knowing how we will use them. We will explore craft materials and textures and will join materials. We will create closed shapes with continuous lines and begin to use these shapes to represent objects. We will listen carefully to a variety of different sounds, inside and outside, responding to what we have heard. We will sing songs daily and will be able to sing these independently. We will play instruments with increasing control to express our feelings and ideas. </a:t>
            </a:r>
            <a:endParaRPr lang="en-US" sz="1050" b="1" dirty="0">
              <a:cs typeface="Calibri"/>
            </a:endParaRPr>
          </a:p>
        </p:txBody>
      </p:sp>
      <p:pic>
        <p:nvPicPr>
          <p:cNvPr id="15" name="Picture 14">
            <a:extLst>
              <a:ext uri="{FF2B5EF4-FFF2-40B4-BE49-F238E27FC236}">
                <a16:creationId xmlns:a16="http://schemas.microsoft.com/office/drawing/2014/main" id="{43173246-AA9F-4F1F-A266-5BA0DDCFE4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27615" y="5246145"/>
            <a:ext cx="741346" cy="8795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9" name="Picture 18">
            <a:extLst>
              <a:ext uri="{FF2B5EF4-FFF2-40B4-BE49-F238E27FC236}">
                <a16:creationId xmlns:a16="http://schemas.microsoft.com/office/drawing/2014/main" id="{FC8AC735-7277-422B-8C47-C59703C3DC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2743" y="5315941"/>
            <a:ext cx="1007098" cy="83303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21" name="Picture 20">
            <a:extLst>
              <a:ext uri="{FF2B5EF4-FFF2-40B4-BE49-F238E27FC236}">
                <a16:creationId xmlns:a16="http://schemas.microsoft.com/office/drawing/2014/main" id="{FA9A26CE-725E-4A26-9D05-67298896B93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89451" y="5323906"/>
            <a:ext cx="825067" cy="82506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6428587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artoon Snowflake Images, Stock Photos &amp; Vectors | Shutterstock">
            <a:extLst>
              <a:ext uri="{FF2B5EF4-FFF2-40B4-BE49-F238E27FC236}">
                <a16:creationId xmlns:a16="http://schemas.microsoft.com/office/drawing/2014/main" id="{01FD67D2-859B-44B1-A510-713292D41B52}"/>
              </a:ext>
            </a:extLst>
          </p:cNvPr>
          <p:cNvPicPr>
            <a:picLocks noChangeAspect="1" noChangeArrowheads="1"/>
          </p:cNvPicPr>
          <p:nvPr/>
        </p:nvPicPr>
        <p:blipFill rotWithShape="1">
          <a:blip r:embed="rId3">
            <a:lum bright="70000" contrast="-70000"/>
            <a:extLst>
              <a:ext uri="{28A0092B-C50C-407E-A947-70E740481C1C}">
                <a14:useLocalDpi xmlns:a14="http://schemas.microsoft.com/office/drawing/2010/main" val="0"/>
              </a:ext>
            </a:extLst>
          </a:blip>
          <a:srcRect b="9300"/>
          <a:stretch/>
        </p:blipFill>
        <p:spPr bwMode="auto">
          <a:xfrm>
            <a:off x="-9189" y="-64036"/>
            <a:ext cx="12201189" cy="691237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5AA7B38-339C-4AA0-B452-5C2EC48BD003}"/>
              </a:ext>
            </a:extLst>
          </p:cNvPr>
          <p:cNvSpPr txBox="1"/>
          <p:nvPr/>
        </p:nvSpPr>
        <p:spPr>
          <a:xfrm>
            <a:off x="2327225" y="91201"/>
            <a:ext cx="8137556" cy="461665"/>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t>Spring Term – Me in Winter / Signs of Spring </a:t>
            </a:r>
          </a:p>
        </p:txBody>
      </p:sp>
      <p:sp>
        <p:nvSpPr>
          <p:cNvPr id="3" name="TextBox 2">
            <a:extLst>
              <a:ext uri="{FF2B5EF4-FFF2-40B4-BE49-F238E27FC236}">
                <a16:creationId xmlns:a16="http://schemas.microsoft.com/office/drawing/2014/main" id="{8BEE73B7-8CE2-4ECE-8E44-607F6ACF13E1}"/>
              </a:ext>
            </a:extLst>
          </p:cNvPr>
          <p:cNvSpPr txBox="1"/>
          <p:nvPr/>
        </p:nvSpPr>
        <p:spPr>
          <a:xfrm>
            <a:off x="167489" y="680519"/>
            <a:ext cx="3723992" cy="1477328"/>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Personal, Social and Emotional Development</a:t>
            </a:r>
          </a:p>
          <a:p>
            <a:pPr algn="just"/>
            <a:r>
              <a:rPr lang="en-US" sz="1000" dirty="0">
                <a:cs typeface="Calibri"/>
              </a:rPr>
              <a:t>We will demonstrate an understanding of our school values of </a:t>
            </a:r>
            <a:r>
              <a:rPr lang="en-US" sz="1000" b="1" dirty="0">
                <a:cs typeface="Calibri"/>
              </a:rPr>
              <a:t>pride </a:t>
            </a:r>
            <a:r>
              <a:rPr lang="en-US" sz="1000" dirty="0">
                <a:cs typeface="Calibri"/>
              </a:rPr>
              <a:t>and </a:t>
            </a:r>
            <a:r>
              <a:rPr lang="en-US" sz="1000" b="1" dirty="0">
                <a:cs typeface="Calibri"/>
              </a:rPr>
              <a:t>determination </a:t>
            </a:r>
            <a:r>
              <a:rPr lang="en-US" sz="1000" dirty="0">
                <a:cs typeface="Calibri"/>
              </a:rPr>
              <a:t>in action. We will </a:t>
            </a:r>
            <a:r>
              <a:rPr lang="en-GB" sz="1000" dirty="0">
                <a:cs typeface="Calibri"/>
              </a:rPr>
              <a:t>p</a:t>
            </a:r>
            <a:r>
              <a:rPr lang="en-GB" sz="1000" dirty="0"/>
              <a:t>lay with one or more other children, extending and elaborating play ideas. We will be able to talk about who our friends are and know that some people are strangers. We will learn how to keep ourselves safe if we are around strangers. We will find solutions to conflicts and rivalries if they occur when we play with others. We will begin to remember our class rules without needing an adult to remind us. </a:t>
            </a:r>
            <a:endParaRPr lang="en-US" sz="1000" b="1" dirty="0">
              <a:highlight>
                <a:srgbClr val="FFFF00"/>
              </a:highlight>
              <a:cs typeface="Calibri"/>
            </a:endParaRPr>
          </a:p>
        </p:txBody>
      </p:sp>
      <p:sp>
        <p:nvSpPr>
          <p:cNvPr id="4" name="TextBox 3">
            <a:extLst>
              <a:ext uri="{FF2B5EF4-FFF2-40B4-BE49-F238E27FC236}">
                <a16:creationId xmlns:a16="http://schemas.microsoft.com/office/drawing/2014/main" id="{F8C50BD2-8291-4CCF-81DE-3B065974F8E5}"/>
              </a:ext>
            </a:extLst>
          </p:cNvPr>
          <p:cNvSpPr txBox="1"/>
          <p:nvPr/>
        </p:nvSpPr>
        <p:spPr>
          <a:xfrm>
            <a:off x="152394" y="2500307"/>
            <a:ext cx="3723992" cy="1785104"/>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Physical Development</a:t>
            </a:r>
          </a:p>
          <a:p>
            <a:pPr algn="just"/>
            <a:r>
              <a:rPr lang="en-US" sz="1000" dirty="0"/>
              <a:t>We will take part in daily dough gym to strengthen our fingers and develop our fine motor skills. We will develop our scissor skills by cutting different types of paper. We will use a variety of tools to make marks. We will </a:t>
            </a:r>
            <a:r>
              <a:rPr lang="en-GB" sz="1000" dirty="0"/>
              <a:t>start taking part in some group activities which we make up for ourselves, or in teams. We will choose the right resource to carry out a plan such as scissors for cutting. We will use large equipment outside, such as blocks and construction to develop our gross motor skills. We will develop our independence when getting our belongings, fastening our coats and putting on our wellies/shoes. </a:t>
            </a:r>
            <a:r>
              <a:rPr lang="en-GB" sz="1000" dirty="0">
                <a:ea typeface="+mn-lt"/>
                <a:cs typeface="+mn-lt"/>
              </a:rPr>
              <a:t>  </a:t>
            </a:r>
            <a:endParaRPr lang="en-GB" dirty="0">
              <a:cs typeface="Calibri" panose="020F0502020204030204"/>
            </a:endParaRPr>
          </a:p>
        </p:txBody>
      </p:sp>
      <p:sp>
        <p:nvSpPr>
          <p:cNvPr id="5" name="TextBox 4">
            <a:extLst>
              <a:ext uri="{FF2B5EF4-FFF2-40B4-BE49-F238E27FC236}">
                <a16:creationId xmlns:a16="http://schemas.microsoft.com/office/drawing/2014/main" id="{92A8FCAE-F270-4A5D-A2CF-332D08B27555}"/>
              </a:ext>
            </a:extLst>
          </p:cNvPr>
          <p:cNvSpPr txBox="1"/>
          <p:nvPr/>
        </p:nvSpPr>
        <p:spPr>
          <a:xfrm>
            <a:off x="152394" y="4828213"/>
            <a:ext cx="3723992" cy="1477328"/>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Communication and Language</a:t>
            </a:r>
          </a:p>
          <a:p>
            <a:pPr algn="just"/>
            <a:r>
              <a:rPr lang="en-US" sz="1000" dirty="0"/>
              <a:t>We will continue with our daily chatty snack in our key worker groups. </a:t>
            </a:r>
            <a:r>
              <a:rPr lang="en-GB" sz="1000" dirty="0"/>
              <a:t>We will understand 'why' questions, like "Why do you think the caterpillar got so fat?" We will listen to stories and will be able to tell a long story to someone else. We will learn many rhymes and will be able to talk about our favourite books. We will develop our pronunciation with the adults modelling standard spoken English. We will use longer sentences of four to six words when we share our news at the end of the day. </a:t>
            </a:r>
            <a:endParaRPr lang="en-US" sz="1000" b="1" dirty="0"/>
          </a:p>
        </p:txBody>
      </p:sp>
      <p:sp>
        <p:nvSpPr>
          <p:cNvPr id="6" name="TextBox 5">
            <a:extLst>
              <a:ext uri="{FF2B5EF4-FFF2-40B4-BE49-F238E27FC236}">
                <a16:creationId xmlns:a16="http://schemas.microsoft.com/office/drawing/2014/main" id="{3DA4841E-914C-4452-8846-1F63A0C453F6}"/>
              </a:ext>
            </a:extLst>
          </p:cNvPr>
          <p:cNvSpPr txBox="1"/>
          <p:nvPr/>
        </p:nvSpPr>
        <p:spPr>
          <a:xfrm>
            <a:off x="8334914" y="3704479"/>
            <a:ext cx="3723992" cy="2646878"/>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Literacy</a:t>
            </a:r>
          </a:p>
          <a:p>
            <a:pPr algn="just"/>
            <a:r>
              <a:rPr lang="en-US" sz="1050" dirty="0"/>
              <a:t>We will take part in daily phonics teaching and learning. We will d</a:t>
            </a:r>
            <a:r>
              <a:rPr lang="en-GB" sz="1050" dirty="0" err="1"/>
              <a:t>evelop</a:t>
            </a:r>
            <a:r>
              <a:rPr lang="en-GB" sz="1050" dirty="0"/>
              <a:t> our phonological awareness so that we can identify environmental sounds and use our bodies as percussion. We will start to count or clap syllables in a word. We will make marks in cards to send to  people who help us and Valentine’s cards. We will orally retell stories using Talk for Write and will sequence stories using pictures.</a:t>
            </a:r>
          </a:p>
          <a:p>
            <a:pPr algn="just"/>
            <a:endParaRPr lang="en-US" sz="1050" dirty="0"/>
          </a:p>
          <a:p>
            <a:pPr algn="just"/>
            <a:endParaRPr lang="en-US" sz="1050" dirty="0"/>
          </a:p>
          <a:p>
            <a:pPr algn="just"/>
            <a:endParaRPr lang="en-GB" sz="1050" dirty="0"/>
          </a:p>
          <a:p>
            <a:pPr algn="just"/>
            <a:endParaRPr lang="en-GB" sz="1050" dirty="0"/>
          </a:p>
          <a:p>
            <a:pPr algn="just"/>
            <a:r>
              <a:rPr lang="en-GB" sz="1050" dirty="0"/>
              <a:t>  </a:t>
            </a:r>
            <a:endParaRPr lang="en-US" sz="1050" dirty="0">
              <a:cs typeface="Calibri"/>
            </a:endParaRPr>
          </a:p>
          <a:p>
            <a:endParaRPr lang="en-US" sz="1000" b="1" dirty="0">
              <a:cs typeface="Calibri"/>
            </a:endParaRPr>
          </a:p>
          <a:p>
            <a:endParaRPr lang="en-US" sz="1000" b="1" dirty="0">
              <a:cs typeface="Calibri"/>
            </a:endParaRPr>
          </a:p>
          <a:p>
            <a:pPr algn="just"/>
            <a:r>
              <a:rPr lang="en-GB" sz="1000" dirty="0">
                <a:cs typeface="Calibri"/>
              </a:rPr>
              <a:t> </a:t>
            </a:r>
          </a:p>
        </p:txBody>
      </p:sp>
      <p:sp>
        <p:nvSpPr>
          <p:cNvPr id="7" name="TextBox 6">
            <a:extLst>
              <a:ext uri="{FF2B5EF4-FFF2-40B4-BE49-F238E27FC236}">
                <a16:creationId xmlns:a16="http://schemas.microsoft.com/office/drawing/2014/main" id="{4939D98B-3627-498F-BDC6-C2AB92046546}"/>
              </a:ext>
            </a:extLst>
          </p:cNvPr>
          <p:cNvSpPr txBox="1"/>
          <p:nvPr/>
        </p:nvSpPr>
        <p:spPr>
          <a:xfrm>
            <a:off x="8300519" y="724229"/>
            <a:ext cx="3723992" cy="1785104"/>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Mathematics</a:t>
            </a:r>
          </a:p>
          <a:p>
            <a:pPr algn="just"/>
            <a:r>
              <a:rPr lang="en-US" sz="1000" dirty="0"/>
              <a:t>We will s</a:t>
            </a:r>
            <a:r>
              <a:rPr lang="en-GB" sz="1000" dirty="0"/>
              <a:t>ay one number for each item in order: 4 &amp; 5. We will show ‘finger numbers’ up to 5. We will solve real world mathematical problems with numbers up to 5. We will learn to extend and create ABAB patterns. We will notice and correct an error in a repeating pattern. We will learn to compare quantities, up to 5, using language: ‘more than’, ‘fewer than’.  We will talk about and explore 2D and 3D shapes. We will carefully select and use 3D shapes in our construction and will combine them to make new shapes. We will learn to make comparisons between objects relating to size, length, weight and capacity. </a:t>
            </a:r>
            <a:endParaRPr lang="en-US" sz="1000" b="1" dirty="0"/>
          </a:p>
        </p:txBody>
      </p:sp>
      <p:sp>
        <p:nvSpPr>
          <p:cNvPr id="8" name="TextBox 7">
            <a:extLst>
              <a:ext uri="{FF2B5EF4-FFF2-40B4-BE49-F238E27FC236}">
                <a16:creationId xmlns:a16="http://schemas.microsoft.com/office/drawing/2014/main" id="{C0B90DA1-08F6-493F-85F8-46281CBC22A0}"/>
              </a:ext>
            </a:extLst>
          </p:cNvPr>
          <p:cNvSpPr txBox="1"/>
          <p:nvPr/>
        </p:nvSpPr>
        <p:spPr>
          <a:xfrm>
            <a:off x="4028780" y="680519"/>
            <a:ext cx="4037852" cy="2554545"/>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Understanding the world</a:t>
            </a:r>
          </a:p>
          <a:p>
            <a:pPr algn="just"/>
            <a:r>
              <a:rPr lang="en-GB" sz="1000" dirty="0"/>
              <a:t>We will share photos from home that showcase our life and family. We will begin to make sense of our own life-story and family's history. </a:t>
            </a:r>
            <a:r>
              <a:rPr lang="en-US" sz="1000" b="1" dirty="0"/>
              <a:t> </a:t>
            </a:r>
            <a:r>
              <a:rPr lang="en-US" sz="1000" dirty="0"/>
              <a:t>We will understand what a home is and how these are different for different people. We will celebrate the festival Chinese New Year and Valentine’s Day. We will use our Forest School area to investigate the changes that take place in Winter and Spring. We will </a:t>
            </a:r>
            <a:r>
              <a:rPr lang="en-GB" sz="1000" dirty="0"/>
              <a:t>plant seeds and care for growing plants by watering them daily and providing them with sunlight. This will enable us to understand the key features of the life cycle of a plant; we will create a collaborative life cycle and will talk about the observations we make of our plants. </a:t>
            </a:r>
            <a:endParaRPr lang="en-US" sz="1000" b="1" dirty="0">
              <a:cs typeface="Calibri"/>
            </a:endParaRPr>
          </a:p>
          <a:p>
            <a:pPr algn="just"/>
            <a:endParaRPr lang="en-US" sz="1000" b="1" dirty="0">
              <a:cs typeface="Calibri"/>
            </a:endParaRPr>
          </a:p>
          <a:p>
            <a:pPr algn="just"/>
            <a:endParaRPr lang="en-US" sz="1000" dirty="0">
              <a:cs typeface="Calibri"/>
            </a:endParaRPr>
          </a:p>
          <a:p>
            <a:pPr algn="just"/>
            <a:endParaRPr lang="en-GB" sz="1000" dirty="0">
              <a:cs typeface="Calibri"/>
            </a:endParaRPr>
          </a:p>
          <a:p>
            <a:pPr algn="just"/>
            <a:endParaRPr lang="en-GB" sz="1000" dirty="0">
              <a:cs typeface="Calibri"/>
            </a:endParaRPr>
          </a:p>
          <a:p>
            <a:pPr algn="just"/>
            <a:endParaRPr lang="en-GB" sz="1000" dirty="0">
              <a:cs typeface="Calibri"/>
            </a:endParaRPr>
          </a:p>
        </p:txBody>
      </p:sp>
      <p:sp>
        <p:nvSpPr>
          <p:cNvPr id="9" name="TextBox 8">
            <a:extLst>
              <a:ext uri="{FF2B5EF4-FFF2-40B4-BE49-F238E27FC236}">
                <a16:creationId xmlns:a16="http://schemas.microsoft.com/office/drawing/2014/main" id="{297B9375-483C-40A1-8EF1-8696F5C1D166}"/>
              </a:ext>
            </a:extLst>
          </p:cNvPr>
          <p:cNvSpPr txBox="1"/>
          <p:nvPr/>
        </p:nvSpPr>
        <p:spPr>
          <a:xfrm>
            <a:off x="4049559" y="4454555"/>
            <a:ext cx="4052946" cy="2192908"/>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dirty="0"/>
              <a:t>Expressive arts and design</a:t>
            </a:r>
          </a:p>
          <a:p>
            <a:pPr algn="just"/>
            <a:r>
              <a:rPr lang="en-US" sz="1050" dirty="0"/>
              <a:t>We will notice and explore patterns on winter clothing. We will begin to develop our own stories using our story boxes. We will explore different materials to create art and will start to understand which materials work well together. </a:t>
            </a:r>
            <a:r>
              <a:rPr lang="en-GB" sz="1050" dirty="0"/>
              <a:t>We will develop our own ideas and then decide which materials will be best to express our ideas. We will use drawing to represent ideas like movement or loud noises. We will use paint to explore colour and colour mixing. We will show different emotions in painting and drawing. We will investigate different ways of mixing colours.  We will sing the pitch of a tone sung by another person. We will join in with familiar songs and will sing the melodic shape. We will create our own songs and will improvise songs that are familiar to us.  </a:t>
            </a:r>
          </a:p>
        </p:txBody>
      </p:sp>
      <p:pic>
        <p:nvPicPr>
          <p:cNvPr id="1028" name="Picture 4" descr="One Winter's Day: Amazon.co.uk: Butler, Christina M., MacNaughton, Tina:  9781848950443: Books">
            <a:extLst>
              <a:ext uri="{FF2B5EF4-FFF2-40B4-BE49-F238E27FC236}">
                <a16:creationId xmlns:a16="http://schemas.microsoft.com/office/drawing/2014/main" id="{00015FA6-08DA-4453-B172-A0307B609E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18591" y="2376275"/>
            <a:ext cx="805248" cy="80884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4" name="Picture 10" descr="Stick Man : Donaldson, Julia, Scheffler, Axel: Amazon.co.uk: Books">
            <a:extLst>
              <a:ext uri="{FF2B5EF4-FFF2-40B4-BE49-F238E27FC236}">
                <a16:creationId xmlns:a16="http://schemas.microsoft.com/office/drawing/2014/main" id="{2E513888-3379-4E57-BF4F-F510BC7063D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73988" y="5069381"/>
            <a:ext cx="834310" cy="104185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ere Comes Jack Frost : Kohara, Kazuno, Kohara, Kazuno: Amazon.co.uk: Books">
            <a:extLst>
              <a:ext uri="{FF2B5EF4-FFF2-40B4-BE49-F238E27FC236}">
                <a16:creationId xmlns:a16="http://schemas.microsoft.com/office/drawing/2014/main" id="{7C4C6B62-F8A2-42DE-9733-8D9F40B4669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51951" y="5055344"/>
            <a:ext cx="913055" cy="90899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4" name="Picture 2" descr="Poles Apart!: Amazon.co.uk: Jeanne Willis, Jarvis, Jarvis: 9780857634931:  Books">
            <a:extLst>
              <a:ext uri="{FF2B5EF4-FFF2-40B4-BE49-F238E27FC236}">
                <a16:creationId xmlns:a16="http://schemas.microsoft.com/office/drawing/2014/main" id="{2968D01A-6BA8-4C75-9A40-B8983EF3EE9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18973" y="5092163"/>
            <a:ext cx="913055" cy="114018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5" name="Picture 4" descr="Heather Has Two Mummies: 1">
            <a:extLst>
              <a:ext uri="{FF2B5EF4-FFF2-40B4-BE49-F238E27FC236}">
                <a16:creationId xmlns:a16="http://schemas.microsoft.com/office/drawing/2014/main" id="{11967035-5653-4DFC-BA87-FC8F44AE8C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45012" y="2294303"/>
            <a:ext cx="850081" cy="88668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6" name="Picture 6" descr="It's OK to be Different: A Children's Picture Book About Diversity and Kindness">
            <a:extLst>
              <a:ext uri="{FF2B5EF4-FFF2-40B4-BE49-F238E27FC236}">
                <a16:creationId xmlns:a16="http://schemas.microsoft.com/office/drawing/2014/main" id="{B9E4BB83-00D6-47B5-908A-8789EB874D0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21722" y="2262966"/>
            <a:ext cx="842253" cy="87852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7" name="Picture 8" descr="Families Families Families">
            <a:extLst>
              <a:ext uri="{FF2B5EF4-FFF2-40B4-BE49-F238E27FC236}">
                <a16:creationId xmlns:a16="http://schemas.microsoft.com/office/drawing/2014/main" id="{79CB2532-D260-4EBE-A80C-6EBDE487750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75450" y="2419132"/>
            <a:ext cx="761858" cy="76185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8" name="Picture 10" descr="https://images-na.ssl-images-amazon.com/images/I/51zvjuqT-2L._SY483_BO1,204,203,200_.jpg">
            <a:extLst>
              <a:ext uri="{FF2B5EF4-FFF2-40B4-BE49-F238E27FC236}">
                <a16:creationId xmlns:a16="http://schemas.microsoft.com/office/drawing/2014/main" id="{3F637735-8E56-4500-9F54-29BDDB32A5BE}"/>
              </a:ext>
            </a:extLst>
          </p:cNvPr>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4093259" y="2439538"/>
            <a:ext cx="703419" cy="68231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6755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2" name="Picture 18" descr="Cartoon butterfly Images, Stock Photos &amp; Vectors | Shutterstock">
            <a:extLst>
              <a:ext uri="{FF2B5EF4-FFF2-40B4-BE49-F238E27FC236}">
                <a16:creationId xmlns:a16="http://schemas.microsoft.com/office/drawing/2014/main" id="{ECA83462-2FF4-43D1-B9B0-793E0E6DE81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714" b="26822"/>
          <a:stretch/>
        </p:blipFill>
        <p:spPr bwMode="auto">
          <a:xfrm>
            <a:off x="-33200" y="0"/>
            <a:ext cx="12153151" cy="4008088"/>
          </a:xfrm>
          <a:prstGeom prst="rect">
            <a:avLst/>
          </a:prstGeom>
          <a:solidFill>
            <a:srgbClr val="FFCCFF">
              <a:alpha val="74902"/>
            </a:srgbClr>
          </a:solidFill>
        </p:spPr>
      </p:pic>
      <p:pic>
        <p:nvPicPr>
          <p:cNvPr id="19" name="Picture 18" descr="Cartoon butterfly Images, Stock Photos &amp; Vectors | Shutterstock">
            <a:extLst>
              <a:ext uri="{FF2B5EF4-FFF2-40B4-BE49-F238E27FC236}">
                <a16:creationId xmlns:a16="http://schemas.microsoft.com/office/drawing/2014/main" id="{79846E09-79DB-44AE-8E88-E388AEA4716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714" b="26822"/>
          <a:stretch/>
        </p:blipFill>
        <p:spPr bwMode="auto">
          <a:xfrm>
            <a:off x="19424" y="2849912"/>
            <a:ext cx="12153151" cy="4008088"/>
          </a:xfrm>
          <a:prstGeom prst="rect">
            <a:avLst/>
          </a:prstGeom>
          <a:solidFill>
            <a:srgbClr val="FFCCFF">
              <a:alpha val="74902"/>
            </a:srgbClr>
          </a:solidFill>
          <a:ln>
            <a:noFill/>
          </a:ln>
        </p:spPr>
      </p:pic>
      <p:sp>
        <p:nvSpPr>
          <p:cNvPr id="2" name="TextBox 1">
            <a:extLst>
              <a:ext uri="{FF2B5EF4-FFF2-40B4-BE49-F238E27FC236}">
                <a16:creationId xmlns:a16="http://schemas.microsoft.com/office/drawing/2014/main" id="{35AA7B38-339C-4AA0-B452-5C2EC48BD003}"/>
              </a:ext>
            </a:extLst>
          </p:cNvPr>
          <p:cNvSpPr txBox="1"/>
          <p:nvPr/>
        </p:nvSpPr>
        <p:spPr>
          <a:xfrm>
            <a:off x="2716754" y="114428"/>
            <a:ext cx="6940713" cy="461665"/>
          </a:xfrm>
          <a:prstGeom prst="rect">
            <a:avLst/>
          </a:prstGeom>
          <a:solidFill>
            <a:schemeClr val="accent4">
              <a:lumMod val="20000"/>
              <a:lumOff val="80000"/>
              <a:alpha val="74902"/>
            </a:schemeClr>
          </a:solidFill>
          <a:ln w="38100">
            <a:solidFill>
              <a:schemeClr val="accent4">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t>Summer Term – Watch Us Grow  </a:t>
            </a:r>
          </a:p>
        </p:txBody>
      </p:sp>
      <p:sp>
        <p:nvSpPr>
          <p:cNvPr id="3" name="TextBox 2">
            <a:extLst>
              <a:ext uri="{FF2B5EF4-FFF2-40B4-BE49-F238E27FC236}">
                <a16:creationId xmlns:a16="http://schemas.microsoft.com/office/drawing/2014/main" id="{8BEE73B7-8CE2-4ECE-8E44-607F6ACF13E1}"/>
              </a:ext>
            </a:extLst>
          </p:cNvPr>
          <p:cNvSpPr txBox="1"/>
          <p:nvPr/>
        </p:nvSpPr>
        <p:spPr>
          <a:xfrm>
            <a:off x="167489" y="680519"/>
            <a:ext cx="3723992" cy="1169551"/>
          </a:xfrm>
          <a:prstGeom prst="rect">
            <a:avLst/>
          </a:prstGeom>
          <a:solidFill>
            <a:schemeClr val="accent4">
              <a:lumMod val="20000"/>
              <a:lumOff val="80000"/>
              <a:alpha val="74902"/>
            </a:schemeClr>
          </a:solidFill>
          <a:ln w="38100">
            <a:solidFill>
              <a:schemeClr val="accent4">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Personal, Social and Emotional Development</a:t>
            </a:r>
          </a:p>
          <a:p>
            <a:pPr algn="just"/>
            <a:r>
              <a:rPr lang="en-US" sz="1000" dirty="0">
                <a:cs typeface="Calibri"/>
              </a:rPr>
              <a:t>We will demonstrate an understanding of our school values of </a:t>
            </a:r>
            <a:r>
              <a:rPr lang="en-US" sz="1000" b="1" dirty="0">
                <a:cs typeface="Calibri"/>
              </a:rPr>
              <a:t>respect </a:t>
            </a:r>
            <a:r>
              <a:rPr lang="en-US" sz="1000" dirty="0">
                <a:cs typeface="Calibri"/>
              </a:rPr>
              <a:t>and </a:t>
            </a:r>
            <a:r>
              <a:rPr lang="en-US" sz="1000" b="1" dirty="0">
                <a:cs typeface="Calibri"/>
              </a:rPr>
              <a:t>independence </a:t>
            </a:r>
            <a:r>
              <a:rPr lang="en-US" sz="1000" dirty="0">
                <a:cs typeface="Calibri"/>
              </a:rPr>
              <a:t>in action.  We will be increasingly independent in our self-help skills and trying to solve conflicts through the use of language. We will be extending our play to include a wider group of friends. We will be buttering our own toast and pouring our own milk at the snack table.</a:t>
            </a:r>
            <a:endParaRPr lang="en-US" sz="1000" b="1" dirty="0">
              <a:highlight>
                <a:srgbClr val="FFFF00"/>
              </a:highlight>
              <a:cs typeface="Calibri"/>
            </a:endParaRPr>
          </a:p>
        </p:txBody>
      </p:sp>
      <p:sp>
        <p:nvSpPr>
          <p:cNvPr id="4" name="TextBox 3">
            <a:extLst>
              <a:ext uri="{FF2B5EF4-FFF2-40B4-BE49-F238E27FC236}">
                <a16:creationId xmlns:a16="http://schemas.microsoft.com/office/drawing/2014/main" id="{F8C50BD2-8291-4CCF-81DE-3B065974F8E5}"/>
              </a:ext>
            </a:extLst>
          </p:cNvPr>
          <p:cNvSpPr txBox="1"/>
          <p:nvPr/>
        </p:nvSpPr>
        <p:spPr>
          <a:xfrm>
            <a:off x="152394" y="2500307"/>
            <a:ext cx="3723992" cy="1169551"/>
          </a:xfrm>
          <a:prstGeom prst="rect">
            <a:avLst/>
          </a:prstGeom>
          <a:solidFill>
            <a:schemeClr val="accent4">
              <a:lumMod val="20000"/>
              <a:lumOff val="80000"/>
              <a:alpha val="74902"/>
            </a:schemeClr>
          </a:solidFill>
          <a:ln w="38100">
            <a:solidFill>
              <a:schemeClr val="accent4">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Physical Development</a:t>
            </a:r>
          </a:p>
          <a:p>
            <a:pPr algn="just"/>
            <a:r>
              <a:rPr lang="en-US" sz="1000" dirty="0"/>
              <a:t>We will be writing our first name. We will all be able to put our coat and shoes on independently. We will be increasingly independent with our knife and fork skills. We will have a preference to a dominant hand. In our environment we will independent and able to organize ourselves for activities. We will begin to be able to take our jumpers on and off more independently. </a:t>
            </a:r>
            <a:endParaRPr lang="en-US" sz="1000" dirty="0">
              <a:cs typeface="Calibri" panose="020F0502020204030204"/>
            </a:endParaRPr>
          </a:p>
        </p:txBody>
      </p:sp>
      <p:sp>
        <p:nvSpPr>
          <p:cNvPr id="5" name="TextBox 4">
            <a:extLst>
              <a:ext uri="{FF2B5EF4-FFF2-40B4-BE49-F238E27FC236}">
                <a16:creationId xmlns:a16="http://schemas.microsoft.com/office/drawing/2014/main" id="{92A8FCAE-F270-4A5D-A2CF-332D08B27555}"/>
              </a:ext>
            </a:extLst>
          </p:cNvPr>
          <p:cNvSpPr txBox="1"/>
          <p:nvPr/>
        </p:nvSpPr>
        <p:spPr>
          <a:xfrm>
            <a:off x="152394" y="5201041"/>
            <a:ext cx="3723992" cy="1015663"/>
          </a:xfrm>
          <a:prstGeom prst="rect">
            <a:avLst/>
          </a:prstGeom>
          <a:solidFill>
            <a:schemeClr val="accent4">
              <a:lumMod val="20000"/>
              <a:lumOff val="80000"/>
              <a:alpha val="74902"/>
            </a:schemeClr>
          </a:solidFill>
          <a:ln w="38100">
            <a:solidFill>
              <a:schemeClr val="accent4">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Communication and Language</a:t>
            </a:r>
          </a:p>
          <a:p>
            <a:pPr algn="just"/>
            <a:r>
              <a:rPr lang="en-US" sz="1000" dirty="0"/>
              <a:t>We will be developing our skills to follow two part instructions. We will be able to continue conversations with adults  and increasingly offer opinions on situations. We will extend our use of vocabulary in our play with others. We will be more confident and able to answer and respond to 'why' questions.</a:t>
            </a:r>
            <a:endParaRPr lang="en-US" sz="1000" dirty="0">
              <a:cs typeface="Calibri"/>
            </a:endParaRPr>
          </a:p>
        </p:txBody>
      </p:sp>
      <p:sp>
        <p:nvSpPr>
          <p:cNvPr id="6" name="TextBox 5">
            <a:extLst>
              <a:ext uri="{FF2B5EF4-FFF2-40B4-BE49-F238E27FC236}">
                <a16:creationId xmlns:a16="http://schemas.microsoft.com/office/drawing/2014/main" id="{3DA4841E-914C-4452-8846-1F63A0C453F6}"/>
              </a:ext>
            </a:extLst>
          </p:cNvPr>
          <p:cNvSpPr txBox="1"/>
          <p:nvPr/>
        </p:nvSpPr>
        <p:spPr>
          <a:xfrm>
            <a:off x="8315608" y="3746203"/>
            <a:ext cx="3723992" cy="2485296"/>
          </a:xfrm>
          <a:prstGeom prst="rect">
            <a:avLst/>
          </a:prstGeom>
          <a:solidFill>
            <a:schemeClr val="accent4">
              <a:lumMod val="20000"/>
              <a:lumOff val="80000"/>
              <a:alpha val="74902"/>
            </a:schemeClr>
          </a:solidFill>
          <a:ln w="38100">
            <a:solidFill>
              <a:schemeClr val="accent4">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Literacy</a:t>
            </a:r>
          </a:p>
          <a:p>
            <a:pPr algn="just"/>
            <a:r>
              <a:rPr lang="en-US" sz="1050" dirty="0"/>
              <a:t>We will be able to write our Christian name and some other letters. We will use our mark making to help write shopping lists for nursery and sometimes order our own individual snack when at our snack cafe. We will be working towards understanding initial sounds. We will be broadening our use of vocabulary and how we build conversations with others. This will include explaining our opinions and predictions for stories. </a:t>
            </a:r>
            <a:endParaRPr lang="en-US" sz="1050" dirty="0">
              <a:cs typeface="Calibri"/>
            </a:endParaRPr>
          </a:p>
          <a:p>
            <a:pPr algn="just"/>
            <a:endParaRPr lang="en-US" sz="1050" dirty="0"/>
          </a:p>
          <a:p>
            <a:pPr algn="just"/>
            <a:endParaRPr lang="en-GB" sz="1050" dirty="0"/>
          </a:p>
          <a:p>
            <a:pPr algn="just"/>
            <a:endParaRPr lang="en-GB" sz="1050" dirty="0"/>
          </a:p>
          <a:p>
            <a:pPr algn="just"/>
            <a:r>
              <a:rPr lang="en-GB" sz="1050" dirty="0"/>
              <a:t>  </a:t>
            </a:r>
            <a:endParaRPr lang="en-US" sz="1050" dirty="0">
              <a:cs typeface="Calibri"/>
            </a:endParaRPr>
          </a:p>
          <a:p>
            <a:endParaRPr lang="en-US" sz="1000" b="1" dirty="0">
              <a:cs typeface="Calibri"/>
            </a:endParaRPr>
          </a:p>
          <a:p>
            <a:endParaRPr lang="en-US" sz="1000" b="1" dirty="0">
              <a:cs typeface="Calibri"/>
            </a:endParaRPr>
          </a:p>
          <a:p>
            <a:pPr algn="just"/>
            <a:endParaRPr lang="en-GB" sz="1000" dirty="0">
              <a:cs typeface="Calibri"/>
            </a:endParaRPr>
          </a:p>
        </p:txBody>
      </p:sp>
      <p:sp>
        <p:nvSpPr>
          <p:cNvPr id="7" name="TextBox 6">
            <a:extLst>
              <a:ext uri="{FF2B5EF4-FFF2-40B4-BE49-F238E27FC236}">
                <a16:creationId xmlns:a16="http://schemas.microsoft.com/office/drawing/2014/main" id="{4939D98B-3627-498F-BDC6-C2AB92046546}"/>
              </a:ext>
            </a:extLst>
          </p:cNvPr>
          <p:cNvSpPr txBox="1"/>
          <p:nvPr/>
        </p:nvSpPr>
        <p:spPr>
          <a:xfrm>
            <a:off x="8334914" y="680519"/>
            <a:ext cx="3723992" cy="1015663"/>
          </a:xfrm>
          <a:prstGeom prst="rect">
            <a:avLst/>
          </a:prstGeom>
          <a:solidFill>
            <a:schemeClr val="accent4">
              <a:lumMod val="20000"/>
              <a:lumOff val="80000"/>
              <a:alpha val="74902"/>
            </a:schemeClr>
          </a:solidFill>
          <a:ln w="38100">
            <a:solidFill>
              <a:schemeClr val="accent4">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Mathematics</a:t>
            </a:r>
          </a:p>
          <a:p>
            <a:pPr algn="just"/>
            <a:r>
              <a:rPr lang="en-US" sz="1000" dirty="0"/>
              <a:t>We will continue to make marks to represent numbers, and these will increasingly become more accurate. We will use our sand/ water to discuss and think about the language of capacity. Using our daily routine, we will be talking about the language of routine.</a:t>
            </a:r>
            <a:endParaRPr lang="en-US" sz="1000" dirty="0">
              <a:cs typeface="Calibri"/>
            </a:endParaRPr>
          </a:p>
          <a:p>
            <a:endParaRPr lang="en-US" sz="1000" b="1" dirty="0"/>
          </a:p>
        </p:txBody>
      </p:sp>
      <p:sp>
        <p:nvSpPr>
          <p:cNvPr id="8" name="TextBox 7">
            <a:extLst>
              <a:ext uri="{FF2B5EF4-FFF2-40B4-BE49-F238E27FC236}">
                <a16:creationId xmlns:a16="http://schemas.microsoft.com/office/drawing/2014/main" id="{C0B90DA1-08F6-493F-85F8-46281CBC22A0}"/>
              </a:ext>
            </a:extLst>
          </p:cNvPr>
          <p:cNvSpPr txBox="1"/>
          <p:nvPr/>
        </p:nvSpPr>
        <p:spPr>
          <a:xfrm>
            <a:off x="4020121" y="680519"/>
            <a:ext cx="4046511" cy="3016210"/>
          </a:xfrm>
          <a:prstGeom prst="rect">
            <a:avLst/>
          </a:prstGeom>
          <a:solidFill>
            <a:schemeClr val="accent4">
              <a:lumMod val="20000"/>
              <a:lumOff val="80000"/>
              <a:alpha val="74902"/>
            </a:schemeClr>
          </a:solidFill>
          <a:ln w="38100">
            <a:solidFill>
              <a:schemeClr val="accent4">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Understanding the world</a:t>
            </a:r>
          </a:p>
          <a:p>
            <a:pPr algn="just"/>
            <a:r>
              <a:rPr lang="en-GB" sz="1000" dirty="0"/>
              <a:t>We will demonstrate an understanding of change in animals and nature. This will include looking at the differences between animals that hatch from eggs and animals that do not. We will look at how some animals look like their parents at birth and how some others do not such as caterpillars. We will have caterpillars in our classroom to observe their changes and growth. We will explore our own history in terms of how we are now 4/5 years old. We will explore our future history in terms of moving on to school. We may have siblings starting nursery and will be encouraged to recall how we were babies once. We will talk about moving on in terms of some friends who may not be coming to our school and the idea that there are other places with other schools. We will show interest in different occupations.</a:t>
            </a:r>
            <a:endParaRPr lang="en-GB" sz="1000" dirty="0">
              <a:cs typeface="Calibri"/>
            </a:endParaRPr>
          </a:p>
          <a:p>
            <a:pPr algn="just"/>
            <a:endParaRPr lang="en-US" sz="1000" b="1" dirty="0">
              <a:cs typeface="Calibri"/>
            </a:endParaRPr>
          </a:p>
          <a:p>
            <a:pPr algn="just"/>
            <a:endParaRPr lang="en-US" sz="1000" b="1" dirty="0">
              <a:cs typeface="Calibri"/>
            </a:endParaRPr>
          </a:p>
          <a:p>
            <a:pPr algn="just"/>
            <a:endParaRPr lang="en-US" sz="1000" dirty="0">
              <a:cs typeface="Calibri"/>
            </a:endParaRPr>
          </a:p>
          <a:p>
            <a:pPr algn="just"/>
            <a:endParaRPr lang="en-GB" sz="1000" dirty="0">
              <a:cs typeface="Calibri"/>
            </a:endParaRPr>
          </a:p>
          <a:p>
            <a:pPr algn="just"/>
            <a:endParaRPr lang="en-GB" sz="1000" dirty="0">
              <a:cs typeface="Calibri"/>
            </a:endParaRPr>
          </a:p>
          <a:p>
            <a:pPr algn="just"/>
            <a:endParaRPr lang="en-GB" sz="1000" dirty="0">
              <a:cs typeface="Calibri"/>
            </a:endParaRPr>
          </a:p>
        </p:txBody>
      </p:sp>
      <p:sp>
        <p:nvSpPr>
          <p:cNvPr id="9" name="TextBox 8">
            <a:extLst>
              <a:ext uri="{FF2B5EF4-FFF2-40B4-BE49-F238E27FC236}">
                <a16:creationId xmlns:a16="http://schemas.microsoft.com/office/drawing/2014/main" id="{297B9375-483C-40A1-8EF1-8696F5C1D166}"/>
              </a:ext>
            </a:extLst>
          </p:cNvPr>
          <p:cNvSpPr txBox="1"/>
          <p:nvPr/>
        </p:nvSpPr>
        <p:spPr>
          <a:xfrm>
            <a:off x="4069527" y="4684922"/>
            <a:ext cx="4052946" cy="1546577"/>
          </a:xfrm>
          <a:prstGeom prst="rect">
            <a:avLst/>
          </a:prstGeom>
          <a:solidFill>
            <a:schemeClr val="accent4">
              <a:lumMod val="20000"/>
              <a:lumOff val="80000"/>
              <a:alpha val="74902"/>
            </a:schemeClr>
          </a:solidFill>
          <a:ln w="38100">
            <a:solidFill>
              <a:schemeClr val="accent4">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dirty="0"/>
              <a:t>Expressive arts and design</a:t>
            </a:r>
          </a:p>
          <a:p>
            <a:pPr algn="just"/>
            <a:r>
              <a:rPr lang="en-US" sz="1050" dirty="0"/>
              <a:t>We will be drawing representations of ourselves that are increasingly accurate and show emotions on the faces. We will use our craft area to explore more junk modelling and understand how we can create something new by combining boxes / materials. We will be more confident with our </a:t>
            </a:r>
            <a:r>
              <a:rPr lang="en-US" sz="1050" dirty="0" err="1"/>
              <a:t>colour</a:t>
            </a:r>
            <a:r>
              <a:rPr lang="en-US" sz="1050" dirty="0"/>
              <a:t> mixing and notice it more in our exploration of craft.  We will recall entire songs and perform them in small groups / or may even sing nursery rhymes on our own. We will act out familiar stories that we can recall from the year.</a:t>
            </a:r>
            <a:endParaRPr lang="en-US" sz="1050" b="1" dirty="0">
              <a:cs typeface="Calibri"/>
            </a:endParaRPr>
          </a:p>
        </p:txBody>
      </p:sp>
      <p:pic>
        <p:nvPicPr>
          <p:cNvPr id="1026" name="Picture 2" descr="https://images-na.ssl-images-amazon.com/images/I/51Fz6bCgWdS._SY355_BO1,204,203,200_.jpg">
            <a:extLst>
              <a:ext uri="{FF2B5EF4-FFF2-40B4-BE49-F238E27FC236}">
                <a16:creationId xmlns:a16="http://schemas.microsoft.com/office/drawing/2014/main" id="{BD75AE08-7F8C-4197-BFC0-A2021D662D69}"/>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134373" y="2783177"/>
            <a:ext cx="1069055" cy="76483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28" name="Picture 4" descr="12 Days of Spring (Perfect for Beginner Readers &amp; A Fun Learn to Count Book) (The 12 Days Book 2)">
            <a:extLst>
              <a:ext uri="{FF2B5EF4-FFF2-40B4-BE49-F238E27FC236}">
                <a16:creationId xmlns:a16="http://schemas.microsoft.com/office/drawing/2014/main" id="{B68C839F-1A4C-41D5-84B0-C650B164DF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29558" y="2678264"/>
            <a:ext cx="813636" cy="81363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0" name="Picture 6" descr="Monkey Puzzle">
            <a:extLst>
              <a:ext uri="{FF2B5EF4-FFF2-40B4-BE49-F238E27FC236}">
                <a16:creationId xmlns:a16="http://schemas.microsoft.com/office/drawing/2014/main" id="{9E6A09EA-A082-40F6-99FF-84515D0CD4D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19283" y="5201041"/>
            <a:ext cx="776051" cy="9722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2" name="Picture 8" descr="How Do Plants Grow? (My Science Library)">
            <a:extLst>
              <a:ext uri="{FF2B5EF4-FFF2-40B4-BE49-F238E27FC236}">
                <a16:creationId xmlns:a16="http://schemas.microsoft.com/office/drawing/2014/main" id="{8BE272A4-30BC-4950-BBD1-AD490DC9477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48728" y="2684829"/>
            <a:ext cx="813636" cy="81363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4" name="Picture 10" descr="TheOdd Egg by Gravett, Emily ( Author ) ON Feb-04-2011, Board book">
            <a:extLst>
              <a:ext uri="{FF2B5EF4-FFF2-40B4-BE49-F238E27FC236}">
                <a16:creationId xmlns:a16="http://schemas.microsoft.com/office/drawing/2014/main" id="{7FC34D28-0149-4DBB-862E-AC2AAE593F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91902" y="5302571"/>
            <a:ext cx="1155533" cy="81260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8" name="Picture 14" descr="Egg To Chicken by Grace Jones, Danielle Rippengill | Waterstones">
            <a:extLst>
              <a:ext uri="{FF2B5EF4-FFF2-40B4-BE49-F238E27FC236}">
                <a16:creationId xmlns:a16="http://schemas.microsoft.com/office/drawing/2014/main" id="{5F612761-DB43-4484-A980-93F24066048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28212" y="2680414"/>
            <a:ext cx="813636" cy="8172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40" name="Picture 16" descr="The Butterfly Dance : Barton, Suzanne, Barton, Suzanne: Amazon.co.uk: Books">
            <a:extLst>
              <a:ext uri="{FF2B5EF4-FFF2-40B4-BE49-F238E27FC236}">
                <a16:creationId xmlns:a16="http://schemas.microsoft.com/office/drawing/2014/main" id="{E663EB8C-2025-4848-BF56-82CE9FE8DE2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447435" y="5232396"/>
            <a:ext cx="813636" cy="90958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29633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85530" y="-378082"/>
            <a:ext cx="12006470" cy="1325563"/>
          </a:xfrm>
        </p:spPr>
        <p:txBody>
          <a:bodyPr>
            <a:normAutofit/>
          </a:bodyPr>
          <a:lstStyle/>
          <a:p>
            <a:pPr algn="ctr"/>
            <a:r>
              <a:rPr lang="en-GB" sz="3600" b="1">
                <a:latin typeface="+mn-lt"/>
              </a:rPr>
              <a:t>Personal, Social and Emotional Development (PSED)</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52457" y="415982"/>
            <a:ext cx="12006470" cy="1845227"/>
          </a:xfrm>
        </p:spPr>
        <p:txBody>
          <a:bodyPr vert="horz" lIns="91440" tIns="45720" rIns="91440" bIns="45720" rtlCol="0" anchor="t">
            <a:normAutofit/>
          </a:bodyPr>
          <a:lstStyle/>
          <a:p>
            <a:pPr marL="0" indent="0" algn="just">
              <a:buNone/>
            </a:pPr>
            <a:r>
              <a:rPr lang="en-GB" sz="1200"/>
              <a:t>Children’s personal, social and emotional development (PSED) is crucial for children to lead healthy and happy lives, and is fundamental to their cognitive development. Underpinning their personal development are the important attachments that shape their social world. Strong, warm and supportive relationships with adults enable children to learn how to understand their own feelings and those of others. </a:t>
            </a:r>
            <a:endParaRPr lang="en-GB" sz="1200">
              <a:cs typeface="Calibri"/>
            </a:endParaRPr>
          </a:p>
          <a:p>
            <a:pPr marL="0" indent="0" algn="just">
              <a:buNone/>
            </a:pPr>
            <a:r>
              <a:rPr lang="en-GB" sz="1200"/>
              <a:t>Children should be supported to manage emotions, develop a positive sense of self, set themselves simple goals, have confidence in their own abilities, to persist and wait for what they want and direct attention as necessary. Through adult modelling and guidance, they will learn how to look after their bodies, including healthy eating, and manage personal needs independently. Through supported interaction with other children they learn how to make good friendships, co-operate and resolve conflicts peaceably. These attributes will provide a secure platform from which children can achieve at school and in later life. </a:t>
            </a:r>
            <a:endParaRPr lang="en-GB" sz="1200">
              <a:cs typeface="Calibri"/>
            </a:endParaRPr>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812405739"/>
              </p:ext>
            </p:extLst>
          </p:nvPr>
        </p:nvGraphicFramePr>
        <p:xfrm>
          <a:off x="109330" y="1757285"/>
          <a:ext cx="11981625" cy="5054501"/>
        </p:xfrm>
        <a:graphic>
          <a:graphicData uri="http://schemas.openxmlformats.org/drawingml/2006/table">
            <a:tbl>
              <a:tblPr firstRow="1" bandRow="1">
                <a:tableStyleId>{5C22544A-7EE6-4342-B048-85BDC9FD1C3A}</a:tableStyleId>
              </a:tblPr>
              <a:tblGrid>
                <a:gridCol w="1565829">
                  <a:extLst>
                    <a:ext uri="{9D8B030D-6E8A-4147-A177-3AD203B41FA5}">
                      <a16:colId xmlns:a16="http://schemas.microsoft.com/office/drawing/2014/main" val="3836452389"/>
                    </a:ext>
                  </a:extLst>
                </a:gridCol>
                <a:gridCol w="4424984">
                  <a:extLst>
                    <a:ext uri="{9D8B030D-6E8A-4147-A177-3AD203B41FA5}">
                      <a16:colId xmlns:a16="http://schemas.microsoft.com/office/drawing/2014/main" val="1247247567"/>
                    </a:ext>
                  </a:extLst>
                </a:gridCol>
                <a:gridCol w="2995406">
                  <a:extLst>
                    <a:ext uri="{9D8B030D-6E8A-4147-A177-3AD203B41FA5}">
                      <a16:colId xmlns:a16="http://schemas.microsoft.com/office/drawing/2014/main" val="1864863539"/>
                    </a:ext>
                  </a:extLst>
                </a:gridCol>
                <a:gridCol w="2995406">
                  <a:extLst>
                    <a:ext uri="{9D8B030D-6E8A-4147-A177-3AD203B41FA5}">
                      <a16:colId xmlns:a16="http://schemas.microsoft.com/office/drawing/2014/main" val="3310256413"/>
                    </a:ext>
                  </a:extLst>
                </a:gridCol>
              </a:tblGrid>
              <a:tr h="260867">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917700">
                <a:tc>
                  <a:txBody>
                    <a:bodyPr/>
                    <a:lstStyle/>
                    <a:p>
                      <a:r>
                        <a:rPr lang="en-GB" sz="1200" b="1"/>
                        <a:t>Self-Regulation</a:t>
                      </a:r>
                      <a:br>
                        <a:rPr lang="en-GB" sz="1200" b="1"/>
                      </a:br>
                      <a:r>
                        <a:rPr lang="en-GB" sz="1200" b="1"/>
                        <a:t>Managing Self</a:t>
                      </a:r>
                      <a:br>
                        <a:rPr lang="en-GB" sz="1200" b="1"/>
                      </a:br>
                      <a:r>
                        <a:rPr lang="en-GB" sz="1200" b="1"/>
                        <a:t>Making Relationships</a:t>
                      </a:r>
                    </a:p>
                  </a:txBody>
                  <a:tcPr/>
                </a:tc>
                <a:tc>
                  <a:txBody>
                    <a:bodyPr/>
                    <a:lstStyle/>
                    <a:p>
                      <a:r>
                        <a:rPr lang="en-GB" sz="1100" dirty="0"/>
                        <a:t>We are learning to…</a:t>
                      </a:r>
                      <a:br>
                        <a:rPr lang="en-GB" sz="1100" dirty="0"/>
                      </a:br>
                      <a:r>
                        <a:rPr lang="en-GB" sz="1100" dirty="0"/>
                        <a:t>Get to know our new classroom and school. Select and use activities and resources, with help where needed. Develop our sense of responsibility and membership of a community. Become more outgoing with unfamiliar people, in the safe context of our setting. Show more confidence in new social situations. Play with one or more other children. Increasingly follow rules, understanding why they are important. Talk about our feelings using words like ‘happy’, ‘sad’, ‘angry’ or ‘worried’. Understand gradually how others might be feeling. Be increasingly independent in meeting our own care needs. Make healthy choices about food, drink, activity and toothbrushing.</a:t>
                      </a:r>
                    </a:p>
                  </a:txBody>
                  <a:tcPr/>
                </a:tc>
                <a:tc>
                  <a:txBody>
                    <a:bodyPr/>
                    <a:lstStyle/>
                    <a:p>
                      <a:r>
                        <a:rPr lang="en-GB" sz="1200" dirty="0"/>
                        <a:t>We are learning to...</a:t>
                      </a:r>
                      <a:br>
                        <a:rPr lang="en-GB" sz="1200" dirty="0"/>
                      </a:br>
                      <a:r>
                        <a:rPr lang="en-GB" sz="1200" b="0" i="1" u="none" strike="noStrike" noProof="0" dirty="0">
                          <a:latin typeface="Calibri"/>
                        </a:rPr>
                        <a:t>Consolidation of previous skills taught.</a:t>
                      </a:r>
                      <a:br>
                        <a:rPr lang="en-GB" sz="1200" dirty="0"/>
                      </a:br>
                      <a:r>
                        <a:rPr lang="en-GB" sz="1200" dirty="0"/>
                        <a:t>Play with one or more other children, extending and elaborating play ideas. Find solutions to conflicts and rivalries. Remember rules without needing and adult to remind us. </a:t>
                      </a:r>
                    </a:p>
                  </a:txBody>
                  <a:tcPr/>
                </a:tc>
                <a:tc>
                  <a:txBody>
                    <a:bodyPr/>
                    <a:lstStyle/>
                    <a:p>
                      <a:pPr lvl="0">
                        <a:buNone/>
                      </a:pPr>
                      <a:r>
                        <a:rPr lang="en-GB" sz="1200" b="0" i="0" u="none" strike="noStrike" noProof="0">
                          <a:latin typeface="Calibri"/>
                        </a:rPr>
                        <a:t>We are learning to...</a:t>
                      </a:r>
                      <a:br>
                        <a:rPr lang="en-GB" sz="1200" b="0" i="0" u="none" strike="noStrike" noProof="0">
                          <a:latin typeface="Calibri"/>
                        </a:rPr>
                      </a:br>
                      <a:r>
                        <a:rPr lang="en-GB" sz="1200" b="0" i="1" u="none" strike="noStrike" noProof="0"/>
                        <a:t>Consolidation of previous skills taught.</a:t>
                      </a:r>
                      <a:br>
                        <a:rPr lang="en-GB" sz="1200" b="0" i="0" u="none" strike="noStrike" noProof="0">
                          <a:latin typeface="Calibri"/>
                        </a:rPr>
                      </a:br>
                      <a:r>
                        <a:rPr lang="en-GB" sz="1200" b="0" i="0" u="none" strike="noStrike" noProof="0">
                          <a:latin typeface="Calibri"/>
                        </a:rPr>
                        <a:t>Develop appropriate ways of being assertive. Talk with other to solve conflicts. </a:t>
                      </a:r>
                      <a:endParaRPr lang="en-US"/>
                    </a:p>
                  </a:txBody>
                  <a:tcPr/>
                </a:tc>
                <a:extLst>
                  <a:ext uri="{0D108BD9-81ED-4DB2-BD59-A6C34878D82A}">
                    <a16:rowId xmlns:a16="http://schemas.microsoft.com/office/drawing/2014/main" val="328687736"/>
                  </a:ext>
                </a:extLst>
              </a:tr>
              <a:tr h="2844701">
                <a:tc>
                  <a:txBody>
                    <a:bodyPr/>
                    <a:lstStyle/>
                    <a:p>
                      <a:r>
                        <a:rPr lang="en-GB" sz="1200" b="1"/>
                        <a:t>Observational</a:t>
                      </a:r>
                      <a:br>
                        <a:rPr lang="en-GB" sz="1200" b="1"/>
                      </a:br>
                      <a:r>
                        <a:rPr lang="en-GB" sz="1200" b="1"/>
                        <a:t>Checkpoints </a:t>
                      </a:r>
                    </a:p>
                  </a:txBody>
                  <a:tcPr/>
                </a:tc>
                <a:tc gridSpan="3">
                  <a:txBody>
                    <a:bodyPr/>
                    <a:lstStyle/>
                    <a:p>
                      <a:r>
                        <a:rPr lang="en-GB" sz="1100" b="1" i="0" u="none" strike="noStrike" kern="1200" baseline="0" dirty="0">
                          <a:solidFill>
                            <a:schemeClr val="dk1"/>
                          </a:solidFill>
                          <a:latin typeface="+mn-lt"/>
                          <a:ea typeface="+mn-ea"/>
                          <a:cs typeface="+mn-cs"/>
                        </a:rPr>
                        <a:t>Around the age of 3</a:t>
                      </a:r>
                    </a:p>
                    <a:p>
                      <a:r>
                        <a:rPr lang="en-GB" sz="1100" b="0" i="0" u="none" strike="noStrike" kern="1200" baseline="0" dirty="0">
                          <a:solidFill>
                            <a:schemeClr val="dk1"/>
                          </a:solidFill>
                          <a:latin typeface="+mn-lt"/>
                          <a:ea typeface="+mn-ea"/>
                          <a:cs typeface="+mn-cs"/>
                        </a:rPr>
                        <a:t>Can the child sometimes manage to share or take turns with others, with adult guidance and understanding ‘yours’ and ‘mine’? </a:t>
                      </a:r>
                    </a:p>
                    <a:p>
                      <a:r>
                        <a:rPr lang="en-GB" sz="1100" b="0" i="0" u="none" strike="noStrike" kern="1200" baseline="0" dirty="0">
                          <a:solidFill>
                            <a:schemeClr val="dk1"/>
                          </a:solidFill>
                          <a:latin typeface="+mn-lt"/>
                          <a:ea typeface="+mn-ea"/>
                          <a:cs typeface="+mn-cs"/>
                        </a:rPr>
                        <a:t>Can the child settle to some activities for a while? </a:t>
                      </a:r>
                    </a:p>
                    <a:p>
                      <a:endParaRPr lang="en-GB" sz="1100" b="0" i="0" u="none" strike="noStrike" kern="1200" baseline="0" dirty="0">
                        <a:solidFill>
                          <a:schemeClr val="dk1"/>
                        </a:solidFill>
                        <a:latin typeface="+mn-lt"/>
                        <a:ea typeface="+mn-ea"/>
                        <a:cs typeface="+mn-cs"/>
                      </a:endParaRPr>
                    </a:p>
                    <a:p>
                      <a:r>
                        <a:rPr lang="en-GB" sz="1100" b="1" i="0" u="none" strike="noStrike" kern="1200" baseline="0" dirty="0">
                          <a:solidFill>
                            <a:schemeClr val="dk1"/>
                          </a:solidFill>
                          <a:latin typeface="+mn-lt"/>
                          <a:ea typeface="+mn-ea"/>
                          <a:cs typeface="+mn-cs"/>
                        </a:rPr>
                        <a:t>Around the age of 4 </a:t>
                      </a:r>
                      <a:r>
                        <a:rPr lang="en-GB" sz="1100" b="0" i="0" u="none" strike="noStrike" kern="1200" baseline="0" dirty="0">
                          <a:solidFill>
                            <a:schemeClr val="dk1"/>
                          </a:solidFill>
                          <a:latin typeface="+mn-lt"/>
                          <a:ea typeface="+mn-ea"/>
                          <a:cs typeface="+mn-cs"/>
                        </a:rPr>
                        <a:t>Does the child play alongside others or do they always want to play alone? </a:t>
                      </a:r>
                    </a:p>
                    <a:p>
                      <a:r>
                        <a:rPr lang="en-GB" sz="1100" b="0" i="0" u="none" strike="noStrike" kern="1200" baseline="0" dirty="0">
                          <a:solidFill>
                            <a:schemeClr val="dk1"/>
                          </a:solidFill>
                          <a:latin typeface="+mn-lt"/>
                          <a:ea typeface="+mn-ea"/>
                          <a:cs typeface="+mn-cs"/>
                        </a:rPr>
                        <a:t>Does the child take part in pretend play (for example, being ‘mummy’ or ‘daddy’?) </a:t>
                      </a:r>
                    </a:p>
                    <a:p>
                      <a:r>
                        <a:rPr lang="en-GB" sz="1100" b="0" i="0" u="none" strike="noStrike" kern="1200" baseline="0" dirty="0">
                          <a:solidFill>
                            <a:schemeClr val="dk1"/>
                          </a:solidFill>
                          <a:latin typeface="+mn-lt"/>
                          <a:ea typeface="+mn-ea"/>
                          <a:cs typeface="+mn-cs"/>
                        </a:rPr>
                        <a:t>Does the child take part in other pretend play with different roles – being the Gruffalo, for example? Can the child generally negotiate solutions to conflicts in their play? </a:t>
                      </a:r>
                    </a:p>
                    <a:p>
                      <a:endParaRPr lang="en-GB" sz="1100" b="0" i="0" u="none" strike="noStrike" kern="1200" baseline="0" dirty="0">
                        <a:solidFill>
                          <a:schemeClr val="dk1"/>
                        </a:solidFill>
                        <a:latin typeface="+mn-lt"/>
                        <a:ea typeface="+mn-ea"/>
                        <a:cs typeface="+mn-cs"/>
                      </a:endParaRPr>
                    </a:p>
                    <a:p>
                      <a:r>
                        <a:rPr lang="en-GB" sz="1100" b="1" i="0" u="none" strike="noStrike" kern="1200" baseline="0" dirty="0">
                          <a:solidFill>
                            <a:schemeClr val="dk1"/>
                          </a:solidFill>
                          <a:latin typeface="+mn-lt"/>
                          <a:ea typeface="+mn-ea"/>
                          <a:cs typeface="+mn-cs"/>
                        </a:rPr>
                        <a:t>Note: </a:t>
                      </a:r>
                      <a:r>
                        <a:rPr lang="en-GB" sz="1100" b="0" i="0" u="none" strike="noStrike" kern="1200" baseline="0" dirty="0">
                          <a:solidFill>
                            <a:schemeClr val="dk1"/>
                          </a:solidFill>
                          <a:latin typeface="+mn-lt"/>
                          <a:ea typeface="+mn-ea"/>
                          <a:cs typeface="+mn-cs"/>
                        </a:rPr>
                        <a:t>watch out for children who seem worried, sad or angry for much of the time, children who seem to flit from one thing to the next or children who seem to stay for over-long periods doing the same thing, and become distressed if they are encouraged to do something different You will need to work closely with parents and other agencies to find out more about these developmental difficulties. </a:t>
                      </a:r>
                      <a:r>
                        <a:rPr lang="en-GB" sz="1200" b="0" i="0" u="none" strike="noStrike" kern="1200" baseline="0" dirty="0">
                          <a:solidFill>
                            <a:schemeClr val="dk1"/>
                          </a:solidFill>
                          <a:latin typeface="+mn-lt"/>
                          <a:ea typeface="+mn-ea"/>
                          <a:cs typeface="+mn-cs"/>
                        </a:rPr>
                        <a:t>	</a:t>
                      </a:r>
                    </a:p>
                    <a:p>
                      <a:endParaRPr lang="en-GB" sz="1050" dirty="0"/>
                    </a:p>
                    <a:p>
                      <a:r>
                        <a:rPr lang="en-GB" sz="1100" b="0" i="0" u="none" strike="noStrike" kern="1200" baseline="0" dirty="0">
                          <a:solidFill>
                            <a:schemeClr val="dk1"/>
                          </a:solidFill>
                          <a:latin typeface="+mn-lt"/>
                          <a:ea typeface="+mn-ea"/>
                          <a:cs typeface="+mn-cs"/>
                        </a:rPr>
                        <a:t>Look out for children who appear to be overweight or to have poor dental health, where this has not been picked up and acted on at an earlier health check. Discuss this sensitively with parents and involve the child’s health visitor. Adapt activities to suit their particular needs, so all children feel confident to move and take part in physical play. </a:t>
                      </a:r>
                    </a:p>
                    <a:p>
                      <a:r>
                        <a:rPr lang="en-GB" sz="1100" b="0" i="0" u="none" strike="noStrike" kern="1200" baseline="0" dirty="0">
                          <a:solidFill>
                            <a:schemeClr val="dk1"/>
                          </a:solidFill>
                          <a:latin typeface="+mn-lt"/>
                          <a:ea typeface="+mn-ea"/>
                          <a:cs typeface="+mn-cs"/>
                        </a:rPr>
                        <a:t>Most, but not all, children are reliably dry during the day by the age of 4. Support children who are struggling with toilet training, in partnership with their parents. Seek medical advice, if necessary, from a health visitor or GP. 	</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298863371"/>
                  </a:ext>
                </a:extLst>
              </a:tr>
            </a:tbl>
          </a:graphicData>
        </a:graphic>
      </p:graphicFrame>
    </p:spTree>
    <p:extLst>
      <p:ext uri="{BB962C8B-B14F-4D97-AF65-F5344CB8AC3E}">
        <p14:creationId xmlns:p14="http://schemas.microsoft.com/office/powerpoint/2010/main" val="7529282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descr="Tilda Classic Basics - Tiny Stars Fat 1/4 - Grey - Coast &amp; Country">
            <a:extLst>
              <a:ext uri="{FF2B5EF4-FFF2-40B4-BE49-F238E27FC236}">
                <a16:creationId xmlns:a16="http://schemas.microsoft.com/office/drawing/2014/main" id="{7D980785-409E-4633-A8E5-4BEA44A11866}"/>
              </a:ext>
            </a:extLst>
          </p:cNvPr>
          <p:cNvPicPr>
            <a:picLocks noChangeAspect="1" noChangeArrowheads="1"/>
          </p:cNvPicPr>
          <p:nvPr/>
        </p:nvPicPr>
        <p:blipFill>
          <a:blip r:embed="rId2">
            <a:clrChange>
              <a:clrFrom>
                <a:srgbClr val="F5F1E9"/>
              </a:clrFrom>
              <a:clrTo>
                <a:srgbClr val="F5F1E9">
                  <a:alpha val="0"/>
                </a:srgbClr>
              </a:clrTo>
            </a:clrChange>
            <a:duotone>
              <a:schemeClr val="bg2">
                <a:shade val="45000"/>
                <a:satMod val="135000"/>
              </a:schemeClr>
              <a:prstClr val="white"/>
            </a:duotone>
            <a:extLst>
              <a:ext uri="{BEBA8EAE-BF5A-486C-A8C5-ECC9F3942E4B}">
                <a14:imgProps xmlns:a14="http://schemas.microsoft.com/office/drawing/2010/main">
                  <a14:imgLayer r:embed="rId3">
                    <a14:imgEffect>
                      <a14:saturation sat="108000"/>
                    </a14:imgEffect>
                  </a14:imgLayer>
                </a14:imgProps>
              </a:ext>
              <a:ext uri="{28A0092B-C50C-407E-A947-70E740481C1C}">
                <a14:useLocalDpi xmlns:a14="http://schemas.microsoft.com/office/drawing/2010/main" val="0"/>
              </a:ext>
            </a:extLst>
          </a:blip>
          <a:srcRect/>
          <a:stretch>
            <a:fillRect/>
          </a:stretch>
        </p:blipFill>
        <p:spPr bwMode="auto">
          <a:xfrm>
            <a:off x="2870715" y="1148179"/>
            <a:ext cx="6243069" cy="47185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19008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Children as snack monitors</a:t>
            </a:r>
          </a:p>
        </p:txBody>
      </p:sp>
      <p:sp>
        <p:nvSpPr>
          <p:cNvPr id="6" name="TextBox 5">
            <a:extLst>
              <a:ext uri="{FF2B5EF4-FFF2-40B4-BE49-F238E27FC236}">
                <a16:creationId xmlns:a16="http://schemas.microsoft.com/office/drawing/2014/main" id="{8C6C80C3-7F14-479F-897A-419298B2D2E9}"/>
              </a:ext>
            </a:extLst>
          </p:cNvPr>
          <p:cNvSpPr txBox="1"/>
          <p:nvPr/>
        </p:nvSpPr>
        <p:spPr>
          <a:xfrm>
            <a:off x="449179" y="3442981"/>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People Who Help Us visiting our setting </a:t>
            </a:r>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9008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t>Accessing high quality resources freely, without needing help</a:t>
            </a:r>
          </a:p>
        </p:txBody>
      </p:sp>
      <p:sp>
        <p:nvSpPr>
          <p:cNvPr id="8" name="TextBox 7">
            <a:extLst>
              <a:ext uri="{FF2B5EF4-FFF2-40B4-BE49-F238E27FC236}">
                <a16:creationId xmlns:a16="http://schemas.microsoft.com/office/drawing/2014/main" id="{FA1DC9BD-2AA1-4153-B720-6C66BE6D0829}"/>
              </a:ext>
            </a:extLst>
          </p:cNvPr>
          <p:cNvSpPr txBox="1"/>
          <p:nvPr/>
        </p:nvSpPr>
        <p:spPr>
          <a:xfrm>
            <a:off x="8454190" y="1409305"/>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Self-registration using photographs and Christian names</a:t>
            </a:r>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655882"/>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Talk together about how characters are feeling </a:t>
            </a:r>
          </a:p>
        </p:txBody>
      </p:sp>
      <p:sp>
        <p:nvSpPr>
          <p:cNvPr id="10" name="TextBox 9">
            <a:extLst>
              <a:ext uri="{FF2B5EF4-FFF2-40B4-BE49-F238E27FC236}">
                <a16:creationId xmlns:a16="http://schemas.microsoft.com/office/drawing/2014/main" id="{58A86738-5605-4828-AE84-0F58B126388D}"/>
              </a:ext>
            </a:extLst>
          </p:cNvPr>
          <p:cNvSpPr txBox="1"/>
          <p:nvPr/>
        </p:nvSpPr>
        <p:spPr>
          <a:xfrm>
            <a:off x="625642" y="4581497"/>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Staff model inviting children to participate in new activities </a:t>
            </a:r>
          </a:p>
        </p:txBody>
      </p:sp>
      <p:sp>
        <p:nvSpPr>
          <p:cNvPr id="11" name="TextBox 10">
            <a:extLst>
              <a:ext uri="{FF2B5EF4-FFF2-40B4-BE49-F238E27FC236}">
                <a16:creationId xmlns:a16="http://schemas.microsoft.com/office/drawing/2014/main" id="{34D5BAEE-FEAB-4C85-95E7-6CAD9EEE8FA7}"/>
              </a:ext>
            </a:extLst>
          </p:cNvPr>
          <p:cNvSpPr txBox="1"/>
          <p:nvPr/>
        </p:nvSpPr>
        <p:spPr>
          <a:xfrm>
            <a:off x="4374809" y="5750002"/>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Real life and familiar role play</a:t>
            </a:r>
          </a:p>
        </p:txBody>
      </p:sp>
      <p:sp>
        <p:nvSpPr>
          <p:cNvPr id="12" name="TextBox 11">
            <a:extLst>
              <a:ext uri="{FF2B5EF4-FFF2-40B4-BE49-F238E27FC236}">
                <a16:creationId xmlns:a16="http://schemas.microsoft.com/office/drawing/2014/main" id="{D90BCB94-8344-4F70-9970-DD65968FA5A5}"/>
              </a:ext>
            </a:extLst>
          </p:cNvPr>
          <p:cNvSpPr txBox="1"/>
          <p:nvPr/>
        </p:nvSpPr>
        <p:spPr>
          <a:xfrm>
            <a:off x="449179" y="5735468"/>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Collaborative creating role play areas</a:t>
            </a:r>
          </a:p>
        </p:txBody>
      </p:sp>
      <p:sp>
        <p:nvSpPr>
          <p:cNvPr id="13" name="TextBox 12">
            <a:extLst>
              <a:ext uri="{FF2B5EF4-FFF2-40B4-BE49-F238E27FC236}">
                <a16:creationId xmlns:a16="http://schemas.microsoft.com/office/drawing/2014/main" id="{7C8D769A-517D-4DF3-AAA7-E753047242D2}"/>
              </a:ext>
            </a:extLst>
          </p:cNvPr>
          <p:cNvSpPr txBox="1"/>
          <p:nvPr/>
        </p:nvSpPr>
        <p:spPr>
          <a:xfrm>
            <a:off x="8261684" y="3719206"/>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Staff model ways of calming themselves down</a:t>
            </a:r>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101281"/>
            <a:ext cx="12006470" cy="1325563"/>
          </a:xfrm>
        </p:spPr>
        <p:txBody>
          <a:bodyPr>
            <a:normAutofit/>
          </a:bodyPr>
          <a:lstStyle/>
          <a:p>
            <a:pPr algn="ctr"/>
            <a:r>
              <a:rPr lang="en-GB" sz="4000" b="1">
                <a:latin typeface="+mn-lt"/>
              </a:rPr>
              <a:t>Personal, Social and Emotional Development (PSED)</a:t>
            </a:r>
          </a:p>
        </p:txBody>
      </p:sp>
      <p:sp>
        <p:nvSpPr>
          <p:cNvPr id="16" name="TextBox 15">
            <a:extLst>
              <a:ext uri="{FF2B5EF4-FFF2-40B4-BE49-F238E27FC236}">
                <a16:creationId xmlns:a16="http://schemas.microsoft.com/office/drawing/2014/main" id="{634309F4-18F1-45F7-ADED-AF6757B463C0}"/>
              </a:ext>
            </a:extLst>
          </p:cNvPr>
          <p:cNvSpPr txBox="1"/>
          <p:nvPr/>
        </p:nvSpPr>
        <p:spPr>
          <a:xfrm>
            <a:off x="8406063" y="566149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Praising examples of </a:t>
            </a:r>
            <a:r>
              <a:rPr lang="en-GB" b="1"/>
              <a:t>Kindness </a:t>
            </a:r>
            <a:r>
              <a:rPr lang="en-GB"/>
              <a:t>and </a:t>
            </a:r>
            <a:r>
              <a:rPr lang="en-GB" b="1"/>
              <a:t>Honesty</a:t>
            </a:r>
            <a:endParaRPr lang="en-GB"/>
          </a:p>
        </p:txBody>
      </p:sp>
      <p:sp>
        <p:nvSpPr>
          <p:cNvPr id="17" name="TextBox 16">
            <a:extLst>
              <a:ext uri="{FF2B5EF4-FFF2-40B4-BE49-F238E27FC236}">
                <a16:creationId xmlns:a16="http://schemas.microsoft.com/office/drawing/2014/main" id="{8BE3456F-D680-4CBE-8DAF-C97DCD54115D}"/>
              </a:ext>
            </a:extLst>
          </p:cNvPr>
          <p:cNvSpPr txBox="1"/>
          <p:nvPr/>
        </p:nvSpPr>
        <p:spPr>
          <a:xfrm>
            <a:off x="625642" y="2256314"/>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Exploring our local community of Stafford</a:t>
            </a:r>
          </a:p>
        </p:txBody>
      </p:sp>
      <p:sp>
        <p:nvSpPr>
          <p:cNvPr id="18" name="TextBox 17">
            <a:extLst>
              <a:ext uri="{FF2B5EF4-FFF2-40B4-BE49-F238E27FC236}">
                <a16:creationId xmlns:a16="http://schemas.microsoft.com/office/drawing/2014/main" id="{172F601B-7DC1-457A-9434-A229CC7FE59C}"/>
              </a:ext>
            </a:extLst>
          </p:cNvPr>
          <p:cNvSpPr txBox="1"/>
          <p:nvPr/>
        </p:nvSpPr>
        <p:spPr>
          <a:xfrm>
            <a:off x="8261684" y="4638258"/>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Weekly Champions Award</a:t>
            </a:r>
          </a:p>
        </p:txBody>
      </p:sp>
      <p:sp>
        <p:nvSpPr>
          <p:cNvPr id="20" name="TextBox 19">
            <a:extLst>
              <a:ext uri="{FF2B5EF4-FFF2-40B4-BE49-F238E27FC236}">
                <a16:creationId xmlns:a16="http://schemas.microsoft.com/office/drawing/2014/main" id="{CB3FF6DF-6A0B-4749-BCF7-6A2231791FE0}"/>
              </a:ext>
            </a:extLst>
          </p:cNvPr>
          <p:cNvSpPr txBox="1"/>
          <p:nvPr/>
        </p:nvSpPr>
        <p:spPr>
          <a:xfrm>
            <a:off x="4440321" y="2878132"/>
            <a:ext cx="3463758" cy="919401"/>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Investigators at Parkside </a:t>
            </a:r>
          </a:p>
        </p:txBody>
      </p:sp>
      <p:sp>
        <p:nvSpPr>
          <p:cNvPr id="21" name="TextBox 20">
            <a:extLst>
              <a:ext uri="{FF2B5EF4-FFF2-40B4-BE49-F238E27FC236}">
                <a16:creationId xmlns:a16="http://schemas.microsoft.com/office/drawing/2014/main" id="{7ABC7C21-7E2F-4611-8740-5FBBCF488067}"/>
              </a:ext>
            </a:extLst>
          </p:cNvPr>
          <p:cNvSpPr txBox="1"/>
          <p:nvPr/>
        </p:nvSpPr>
        <p:spPr>
          <a:xfrm>
            <a:off x="4374809" y="4412942"/>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Peer support modelling positive relationships and actions </a:t>
            </a:r>
            <a:endParaRPr lang="en-GB"/>
          </a:p>
        </p:txBody>
      </p:sp>
    </p:spTree>
    <p:extLst>
      <p:ext uri="{BB962C8B-B14F-4D97-AF65-F5344CB8AC3E}">
        <p14:creationId xmlns:p14="http://schemas.microsoft.com/office/powerpoint/2010/main" val="11130710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85530" y="-378082"/>
            <a:ext cx="12006470" cy="1325563"/>
          </a:xfrm>
        </p:spPr>
        <p:txBody>
          <a:bodyPr>
            <a:normAutofit/>
          </a:bodyPr>
          <a:lstStyle/>
          <a:p>
            <a:pPr algn="ctr"/>
            <a:r>
              <a:rPr lang="en-GB" sz="4000" b="1">
                <a:latin typeface="+mn-lt"/>
              </a:rPr>
              <a:t>Communication and Language </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479482"/>
            <a:ext cx="12006470" cy="1845227"/>
          </a:xfrm>
        </p:spPr>
        <p:txBody>
          <a:bodyPr>
            <a:normAutofit/>
          </a:bodyPr>
          <a:lstStyle/>
          <a:p>
            <a:pPr marL="0" indent="0" algn="just">
              <a:buNone/>
            </a:pPr>
            <a:r>
              <a:rPr lang="en-GB" sz="1400"/>
              <a:t>The development of children’s spoken language underpins all seven areas of learning and development. Children’s back‑and‑forth interactions from an early age form the foundations for language and cognitive development. The number and quality of the conversations they have with adults and peers throughout the day in a language-rich environment is crucial. By commenting on what children are interested in or doing, and echoing back what they say with new vocabulary added, practitioners will build children’s language effectively. </a:t>
            </a:r>
          </a:p>
          <a:p>
            <a:pPr marL="0" indent="0" algn="just">
              <a:buNone/>
            </a:pPr>
            <a:r>
              <a:rPr lang="en-GB" sz="1400"/>
              <a:t>Reading frequently to children, and engaging them actively in stories, non-fiction, rhymes and poems, and then providing them with extensive opportunities to use and embed new words in a range of contexts, will give children the opportunity to thrive. Through conversation, storytelling and role play, where children share their ideas with support and modelling from their teacher, and sensitive questioning that invites them to elaborate, children become comfortable using a rich range of vocabulary and language structures.  </a:t>
            </a:r>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920367002"/>
              </p:ext>
            </p:extLst>
          </p:nvPr>
        </p:nvGraphicFramePr>
        <p:xfrm>
          <a:off x="145773" y="2196794"/>
          <a:ext cx="11714924" cy="4531283"/>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5552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769090">
                <a:tc>
                  <a:txBody>
                    <a:bodyPr/>
                    <a:lstStyle/>
                    <a:p>
                      <a:endParaRPr lang="en-GB" sz="1200" b="1"/>
                    </a:p>
                  </a:txBody>
                  <a:tcPr/>
                </a:tc>
                <a:tc>
                  <a:txBody>
                    <a:bodyPr/>
                    <a:lstStyle/>
                    <a:p>
                      <a:r>
                        <a:rPr lang="en-GB" sz="1200" dirty="0"/>
                        <a:t>We are learning to…</a:t>
                      </a:r>
                      <a:br>
                        <a:rPr lang="en-GB" sz="1200" dirty="0"/>
                      </a:br>
                      <a:r>
                        <a:rPr lang="en-GB" sz="1200" dirty="0"/>
                        <a:t>Listen to simple stories and understand what is happening, with the help of the pictures. Identify familiar objects and properties for practitioners when they are described. Understand and act on longer sentences like ‘make teddy jump’ or ‘find your coat’. Use a wider range of vocabulary. Understand a question or instruction that has two parts. Sing a large repertoire of songs. Know many rhymes, be able to talk about familiar books. Develop communication but may continue to have problems with irregular tense and plurals. Start a conversation with an adult or a friend and continue it for many turns. </a:t>
                      </a:r>
                    </a:p>
                  </a:txBody>
                  <a:tcPr/>
                </a:tc>
                <a:tc>
                  <a:txBody>
                    <a:bodyPr/>
                    <a:lstStyle/>
                    <a:p>
                      <a:r>
                        <a:rPr lang="en-GB" sz="1200" dirty="0"/>
                        <a:t>We are learning to..</a:t>
                      </a:r>
                      <a:br>
                        <a:rPr lang="en-GB" sz="1200" dirty="0"/>
                      </a:br>
                      <a:r>
                        <a:rPr lang="en-GB" sz="1200" b="0" i="1" u="none" strike="noStrike" noProof="0" dirty="0">
                          <a:latin typeface="Calibri"/>
                        </a:rPr>
                        <a:t>Consolidation of previous skills taught.</a:t>
                      </a:r>
                      <a:br>
                        <a:rPr lang="en-GB" sz="1200" dirty="0"/>
                      </a:br>
                      <a:r>
                        <a:rPr lang="en-GB" sz="1200" dirty="0"/>
                        <a:t>Understand 'why' questions, like "Why do you think the caterpillar got so fat?" </a:t>
                      </a:r>
                      <a:r>
                        <a:rPr lang="en-GB" sz="1200" b="0" i="0" u="none" strike="noStrike" noProof="0" dirty="0">
                          <a:latin typeface="Calibri"/>
                        </a:rPr>
                        <a:t>Know many rhymes, be able to talk about familiar books, and be able to tell a long story. Develop our pronunciation but may have problems saying some sounds: r, j, </a:t>
                      </a:r>
                      <a:r>
                        <a:rPr lang="en-GB" sz="1200" b="0" i="0" u="none" strike="noStrike" noProof="0" dirty="0" err="1">
                          <a:latin typeface="Calibri"/>
                        </a:rPr>
                        <a:t>th</a:t>
                      </a:r>
                      <a:r>
                        <a:rPr lang="en-GB" sz="1200" b="0" i="0" u="none" strike="noStrike" noProof="0" dirty="0">
                          <a:latin typeface="Calibri"/>
                        </a:rPr>
                        <a:t>, </a:t>
                      </a:r>
                      <a:r>
                        <a:rPr lang="en-GB" sz="1200" b="0" i="0" u="none" strike="noStrike" noProof="0" dirty="0" err="1">
                          <a:latin typeface="Calibri"/>
                        </a:rPr>
                        <a:t>ch</a:t>
                      </a:r>
                      <a:r>
                        <a:rPr lang="en-GB" sz="1200" b="0" i="0" u="none" strike="noStrike" noProof="0" dirty="0">
                          <a:latin typeface="Calibri"/>
                        </a:rPr>
                        <a:t>, </a:t>
                      </a:r>
                      <a:r>
                        <a:rPr lang="en-GB" sz="1200" b="0" i="0" u="none" strike="noStrike" noProof="0" dirty="0" err="1">
                          <a:latin typeface="Calibri"/>
                        </a:rPr>
                        <a:t>sh</a:t>
                      </a:r>
                      <a:r>
                        <a:rPr lang="en-GB" sz="1200" b="0" i="0" u="none" strike="noStrike" noProof="0" dirty="0">
                          <a:latin typeface="Calibri"/>
                        </a:rPr>
                        <a:t> and multi-syllabic words. Use longer sentences of four to six words. </a:t>
                      </a:r>
                      <a:endParaRPr lang="en-GB" sz="1200" dirty="0"/>
                    </a:p>
                  </a:txBody>
                  <a:tcPr/>
                </a:tc>
                <a:tc>
                  <a:txBody>
                    <a:bodyPr/>
                    <a:lstStyle/>
                    <a:p>
                      <a:r>
                        <a:rPr lang="en-GB" sz="1200"/>
                        <a:t>We are learning to...</a:t>
                      </a:r>
                      <a:br>
                        <a:rPr lang="en-GB" sz="1200"/>
                      </a:br>
                      <a:r>
                        <a:rPr lang="en-GB" sz="1200" b="0" i="1" u="none" strike="noStrike" noProof="0">
                          <a:latin typeface="Calibri"/>
                        </a:rPr>
                        <a:t>Consolidation of previous skills taught.</a:t>
                      </a:r>
                      <a:br>
                        <a:rPr lang="en-GB" sz="1200"/>
                      </a:br>
                      <a:r>
                        <a:rPr lang="en-GB" sz="1200"/>
                        <a:t>Be able to express a point of view and to debate when we disagree with an adult or friend, using words as well as actions. Use talk to organise ourselves and our play. </a:t>
                      </a:r>
                    </a:p>
                  </a:txBody>
                  <a:tcPr/>
                </a:tc>
                <a:extLst>
                  <a:ext uri="{0D108BD9-81ED-4DB2-BD59-A6C34878D82A}">
                    <a16:rowId xmlns:a16="http://schemas.microsoft.com/office/drawing/2014/main" val="328687736"/>
                  </a:ext>
                </a:extLst>
              </a:tr>
              <a:tr h="1841792">
                <a:tc>
                  <a:txBody>
                    <a:bodyPr/>
                    <a:lstStyle/>
                    <a:p>
                      <a:r>
                        <a:rPr lang="en-GB" sz="1200" b="1"/>
                        <a:t>Observational</a:t>
                      </a:r>
                      <a:br>
                        <a:rPr lang="en-GB" sz="1200" b="1"/>
                      </a:br>
                      <a:r>
                        <a:rPr lang="en-GB" sz="1200" b="1"/>
                        <a:t>Checkpoints </a:t>
                      </a:r>
                    </a:p>
                  </a:txBody>
                  <a:tcPr/>
                </a:tc>
                <a:tc gridSpan="3">
                  <a:txBody>
                    <a:bodyPr/>
                    <a:lstStyle/>
                    <a:p>
                      <a:r>
                        <a:rPr lang="en-GB" sz="1400" b="0" i="0" u="none" strike="noStrike" kern="1200" baseline="0" dirty="0">
                          <a:solidFill>
                            <a:schemeClr val="dk1"/>
                          </a:solidFill>
                          <a:latin typeface="+mn-lt"/>
                          <a:ea typeface="+mn-ea"/>
                          <a:cs typeface="+mn-cs"/>
                        </a:rPr>
                        <a:t>Around the age of 3, can the child shift from one task to another if you fully obtain their attention, for example, by using their name?</a:t>
                      </a:r>
                    </a:p>
                    <a:p>
                      <a:endParaRPr lang="en-GB" sz="1400" b="0" i="0" u="none" strike="noStrike" kern="1200" baseline="0" dirty="0">
                        <a:solidFill>
                          <a:schemeClr val="dk1"/>
                        </a:solidFill>
                        <a:latin typeface="+mn-lt"/>
                        <a:ea typeface="+mn-ea"/>
                        <a:cs typeface="+mn-cs"/>
                      </a:endParaRPr>
                    </a:p>
                    <a:p>
                      <a:r>
                        <a:rPr lang="en-GB" sz="1400" b="0" i="0" u="none" strike="noStrike" kern="1200" baseline="0" dirty="0">
                          <a:solidFill>
                            <a:schemeClr val="dk1"/>
                          </a:solidFill>
                          <a:latin typeface="+mn-lt"/>
                          <a:ea typeface="+mn-ea"/>
                          <a:cs typeface="+mn-cs"/>
                        </a:rPr>
                        <a:t>Around the age of 4, is the child using sentences of four to six words – “I want to play with cars” or “What’s that thing called?”? </a:t>
                      </a:r>
                    </a:p>
                    <a:p>
                      <a:r>
                        <a:rPr lang="en-GB" sz="1400" b="0" i="0" u="none" strike="noStrike" kern="1200" baseline="0" dirty="0">
                          <a:solidFill>
                            <a:schemeClr val="dk1"/>
                          </a:solidFill>
                          <a:latin typeface="+mn-lt"/>
                          <a:ea typeface="+mn-ea"/>
                          <a:cs typeface="+mn-cs"/>
                        </a:rPr>
                        <a:t>Can the child use sentences joined up with words like ‘because’, ‘or’, ‘and’? For example: “I like ice cream because it makes my tongue shiver”. </a:t>
                      </a:r>
                    </a:p>
                    <a:p>
                      <a:endParaRPr lang="en-GB" sz="1400" b="0" i="0" u="none" strike="noStrike" kern="1200" baseline="0" dirty="0">
                        <a:solidFill>
                          <a:schemeClr val="dk1"/>
                        </a:solidFill>
                        <a:latin typeface="+mn-lt"/>
                        <a:ea typeface="+mn-ea"/>
                        <a:cs typeface="+mn-cs"/>
                      </a:endParaRPr>
                    </a:p>
                    <a:p>
                      <a:r>
                        <a:rPr lang="en-GB" sz="1400" b="0" i="0" u="none" strike="noStrike" kern="1200" baseline="0" dirty="0">
                          <a:solidFill>
                            <a:schemeClr val="dk1"/>
                          </a:solidFill>
                          <a:latin typeface="+mn-lt"/>
                          <a:ea typeface="+mn-ea"/>
                          <a:cs typeface="+mn-cs"/>
                        </a:rPr>
                        <a:t>Is the child using the future and past tense: “I am going to the park” and “I went to the shop”? </a:t>
                      </a:r>
                    </a:p>
                    <a:p>
                      <a:endParaRPr lang="en-GB" sz="1400" b="0" i="0" u="none" strike="noStrike" kern="1200" baseline="0" dirty="0">
                        <a:solidFill>
                          <a:schemeClr val="dk1"/>
                        </a:solidFill>
                        <a:latin typeface="+mn-lt"/>
                        <a:ea typeface="+mn-ea"/>
                        <a:cs typeface="+mn-cs"/>
                      </a:endParaRPr>
                    </a:p>
                    <a:p>
                      <a:r>
                        <a:rPr lang="en-GB" sz="1400" b="0" i="0" u="none" strike="noStrike" kern="1200" baseline="0" dirty="0">
                          <a:solidFill>
                            <a:schemeClr val="dk1"/>
                          </a:solidFill>
                          <a:latin typeface="+mn-lt"/>
                          <a:ea typeface="+mn-ea"/>
                          <a:cs typeface="+mn-cs"/>
                        </a:rPr>
                        <a:t>Can the child answer simple ‘why’ questions? </a:t>
                      </a:r>
                      <a:r>
                        <a:rPr lang="en-GB" sz="1800" b="0" i="0" u="none" strike="noStrike" kern="1200" baseline="0" dirty="0">
                          <a:solidFill>
                            <a:schemeClr val="dk1"/>
                          </a:solidFill>
                          <a:latin typeface="+mn-lt"/>
                          <a:ea typeface="+mn-ea"/>
                          <a:cs typeface="+mn-cs"/>
                        </a:rPr>
                        <a:t>	</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298863371"/>
                  </a:ext>
                </a:extLst>
              </a:tr>
            </a:tbl>
          </a:graphicData>
        </a:graphic>
      </p:graphicFrame>
    </p:spTree>
    <p:extLst>
      <p:ext uri="{BB962C8B-B14F-4D97-AF65-F5344CB8AC3E}">
        <p14:creationId xmlns:p14="http://schemas.microsoft.com/office/powerpoint/2010/main" val="38180902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 descr="Tilda Classic Basics - Tiny Stars Fat 1/4 - Grey - Coast &amp; Country">
            <a:extLst>
              <a:ext uri="{FF2B5EF4-FFF2-40B4-BE49-F238E27FC236}">
                <a16:creationId xmlns:a16="http://schemas.microsoft.com/office/drawing/2014/main" id="{B375E51F-61A6-4A9F-B648-5276C3C89DE1}"/>
              </a:ext>
            </a:extLst>
          </p:cNvPr>
          <p:cNvPicPr>
            <a:picLocks noChangeAspect="1" noChangeArrowheads="1"/>
          </p:cNvPicPr>
          <p:nvPr/>
        </p:nvPicPr>
        <p:blipFill>
          <a:blip r:embed="rId2">
            <a:clrChange>
              <a:clrFrom>
                <a:srgbClr val="F5F1E9"/>
              </a:clrFrom>
              <a:clrTo>
                <a:srgbClr val="F5F1E9">
                  <a:alpha val="0"/>
                </a:srgbClr>
              </a:clrTo>
            </a:clrChange>
            <a:duotone>
              <a:schemeClr val="bg2">
                <a:shade val="45000"/>
                <a:satMod val="135000"/>
              </a:schemeClr>
              <a:prstClr val="white"/>
            </a:duotone>
            <a:extLst>
              <a:ext uri="{BEBA8EAE-BF5A-486C-A8C5-ECC9F3942E4B}">
                <a14:imgProps xmlns:a14="http://schemas.microsoft.com/office/drawing/2010/main">
                  <a14:imgLayer r:embed="rId3">
                    <a14:imgEffect>
                      <a14:saturation sat="108000"/>
                    </a14:imgEffect>
                  </a14:imgLayer>
                </a14:imgProps>
              </a:ext>
              <a:ext uri="{28A0092B-C50C-407E-A947-70E740481C1C}">
                <a14:useLocalDpi xmlns:a14="http://schemas.microsoft.com/office/drawing/2010/main" val="0"/>
              </a:ext>
            </a:extLst>
          </a:blip>
          <a:srcRect/>
          <a:stretch>
            <a:fillRect/>
          </a:stretch>
        </p:blipFill>
        <p:spPr bwMode="auto">
          <a:xfrm>
            <a:off x="2870715" y="1148179"/>
            <a:ext cx="6243069" cy="47185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190089"/>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Enjoy listening to longer stories and remembering much of what happens</a:t>
            </a:r>
          </a:p>
        </p:txBody>
      </p:sp>
      <p:sp>
        <p:nvSpPr>
          <p:cNvPr id="6" name="TextBox 5">
            <a:extLst>
              <a:ext uri="{FF2B5EF4-FFF2-40B4-BE49-F238E27FC236}">
                <a16:creationId xmlns:a16="http://schemas.microsoft.com/office/drawing/2014/main" id="{8C6C80C3-7F14-479F-897A-419298B2D2E9}"/>
              </a:ext>
            </a:extLst>
          </p:cNvPr>
          <p:cNvSpPr txBox="1"/>
          <p:nvPr/>
        </p:nvSpPr>
        <p:spPr>
          <a:xfrm>
            <a:off x="625642" y="358042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Daily story time</a:t>
            </a:r>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90089"/>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Annotations of children’s thoughts and ideas to learning walls </a:t>
            </a:r>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9756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Active story time using imagination</a:t>
            </a:r>
            <a:endParaRPr lang="en-GB"/>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655882"/>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Nursery Rhyme time</a:t>
            </a:r>
          </a:p>
        </p:txBody>
      </p:sp>
      <p:sp>
        <p:nvSpPr>
          <p:cNvPr id="10" name="TextBox 9">
            <a:extLst>
              <a:ext uri="{FF2B5EF4-FFF2-40B4-BE49-F238E27FC236}">
                <a16:creationId xmlns:a16="http://schemas.microsoft.com/office/drawing/2014/main" id="{58A86738-5605-4828-AE84-0F58B126388D}"/>
              </a:ext>
            </a:extLst>
          </p:cNvPr>
          <p:cNvSpPr txBox="1"/>
          <p:nvPr/>
        </p:nvSpPr>
        <p:spPr>
          <a:xfrm>
            <a:off x="625642" y="4428402"/>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Adults modelling rich and subject specific language</a:t>
            </a:r>
          </a:p>
        </p:txBody>
      </p:sp>
      <p:sp>
        <p:nvSpPr>
          <p:cNvPr id="11" name="TextBox 10">
            <a:extLst>
              <a:ext uri="{FF2B5EF4-FFF2-40B4-BE49-F238E27FC236}">
                <a16:creationId xmlns:a16="http://schemas.microsoft.com/office/drawing/2014/main" id="{34D5BAEE-FEAB-4C85-95E7-6CAD9EEE8FA7}"/>
              </a:ext>
            </a:extLst>
          </p:cNvPr>
          <p:cNvSpPr txBox="1"/>
          <p:nvPr/>
        </p:nvSpPr>
        <p:spPr>
          <a:xfrm>
            <a:off x="4430705" y="4146175"/>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Sensory story telling </a:t>
            </a:r>
          </a:p>
        </p:txBody>
      </p:sp>
      <p:sp>
        <p:nvSpPr>
          <p:cNvPr id="12" name="TextBox 11">
            <a:extLst>
              <a:ext uri="{FF2B5EF4-FFF2-40B4-BE49-F238E27FC236}">
                <a16:creationId xmlns:a16="http://schemas.microsoft.com/office/drawing/2014/main" id="{D90BCB94-8344-4F70-9970-DD65968FA5A5}"/>
              </a:ext>
            </a:extLst>
          </p:cNvPr>
          <p:cNvSpPr txBox="1"/>
          <p:nvPr/>
        </p:nvSpPr>
        <p:spPr>
          <a:xfrm>
            <a:off x="449179" y="5582845"/>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Investigating interesting objects to prompt discussions</a:t>
            </a:r>
          </a:p>
        </p:txBody>
      </p:sp>
      <p:sp>
        <p:nvSpPr>
          <p:cNvPr id="13" name="TextBox 12">
            <a:extLst>
              <a:ext uri="{FF2B5EF4-FFF2-40B4-BE49-F238E27FC236}">
                <a16:creationId xmlns:a16="http://schemas.microsoft.com/office/drawing/2014/main" id="{7C8D769A-517D-4DF3-AAA7-E753047242D2}"/>
              </a:ext>
            </a:extLst>
          </p:cNvPr>
          <p:cNvSpPr txBox="1"/>
          <p:nvPr/>
        </p:nvSpPr>
        <p:spPr>
          <a:xfrm>
            <a:off x="8261684" y="353539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Adults prompt with open ended questions</a:t>
            </a:r>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101281"/>
            <a:ext cx="12006470" cy="1325563"/>
          </a:xfrm>
        </p:spPr>
        <p:txBody>
          <a:bodyPr>
            <a:normAutofit/>
          </a:bodyPr>
          <a:lstStyle/>
          <a:p>
            <a:pPr algn="ctr"/>
            <a:r>
              <a:rPr lang="en-GB" sz="4000" b="1">
                <a:latin typeface="+mn-lt"/>
              </a:rPr>
              <a:t>Communication and Language</a:t>
            </a:r>
          </a:p>
        </p:txBody>
      </p:sp>
      <p:sp>
        <p:nvSpPr>
          <p:cNvPr id="16" name="TextBox 15">
            <a:extLst>
              <a:ext uri="{FF2B5EF4-FFF2-40B4-BE49-F238E27FC236}">
                <a16:creationId xmlns:a16="http://schemas.microsoft.com/office/drawing/2014/main" id="{634309F4-18F1-45F7-ADED-AF6757B463C0}"/>
              </a:ext>
            </a:extLst>
          </p:cNvPr>
          <p:cNvSpPr txBox="1"/>
          <p:nvPr/>
        </p:nvSpPr>
        <p:spPr>
          <a:xfrm>
            <a:off x="8406063" y="566149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Chatty Snack time</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25642" y="2564030"/>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Freely sharing books with others in the Reading Area</a:t>
            </a:r>
          </a:p>
        </p:txBody>
      </p:sp>
      <p:sp>
        <p:nvSpPr>
          <p:cNvPr id="18" name="TextBox 17">
            <a:extLst>
              <a:ext uri="{FF2B5EF4-FFF2-40B4-BE49-F238E27FC236}">
                <a16:creationId xmlns:a16="http://schemas.microsoft.com/office/drawing/2014/main" id="{172F601B-7DC1-457A-9434-A229CC7FE59C}"/>
              </a:ext>
            </a:extLst>
          </p:cNvPr>
          <p:cNvSpPr txBox="1"/>
          <p:nvPr/>
        </p:nvSpPr>
        <p:spPr>
          <a:xfrm>
            <a:off x="8261684" y="4638258"/>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Adults modelling correct grammar</a:t>
            </a:r>
          </a:p>
        </p:txBody>
      </p:sp>
      <p:sp>
        <p:nvSpPr>
          <p:cNvPr id="20" name="TextBox 19">
            <a:extLst>
              <a:ext uri="{FF2B5EF4-FFF2-40B4-BE49-F238E27FC236}">
                <a16:creationId xmlns:a16="http://schemas.microsoft.com/office/drawing/2014/main" id="{7D08C8FC-35B3-48B6-ACFD-FEC1ECD0FEBD}"/>
              </a:ext>
            </a:extLst>
          </p:cNvPr>
          <p:cNvSpPr txBox="1"/>
          <p:nvPr/>
        </p:nvSpPr>
        <p:spPr>
          <a:xfrm>
            <a:off x="4427621" y="2865432"/>
            <a:ext cx="3527258" cy="919401"/>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Investigators at Parkside </a:t>
            </a:r>
          </a:p>
        </p:txBody>
      </p:sp>
      <p:sp>
        <p:nvSpPr>
          <p:cNvPr id="21" name="TextBox 20">
            <a:extLst>
              <a:ext uri="{FF2B5EF4-FFF2-40B4-BE49-F238E27FC236}">
                <a16:creationId xmlns:a16="http://schemas.microsoft.com/office/drawing/2014/main" id="{DC7E51BA-7CFB-4AA0-AC7C-8CA28E539EF5}"/>
              </a:ext>
            </a:extLst>
          </p:cNvPr>
          <p:cNvSpPr txBox="1"/>
          <p:nvPr/>
        </p:nvSpPr>
        <p:spPr>
          <a:xfrm>
            <a:off x="4430704" y="4817640"/>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Language rich environment</a:t>
            </a:r>
          </a:p>
        </p:txBody>
      </p:sp>
      <p:sp>
        <p:nvSpPr>
          <p:cNvPr id="22" name="TextBox 21">
            <a:extLst>
              <a:ext uri="{FF2B5EF4-FFF2-40B4-BE49-F238E27FC236}">
                <a16:creationId xmlns:a16="http://schemas.microsoft.com/office/drawing/2014/main" id="{B8306597-F2B7-4830-9F88-C5B4FF9F416F}"/>
              </a:ext>
            </a:extLst>
          </p:cNvPr>
          <p:cNvSpPr txBox="1"/>
          <p:nvPr/>
        </p:nvSpPr>
        <p:spPr>
          <a:xfrm>
            <a:off x="4513695" y="5504195"/>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t>Positive praise for use of language throughout the whole day</a:t>
            </a:r>
            <a:endParaRPr lang="en-GB">
              <a:cs typeface="Calibri"/>
            </a:endParaRPr>
          </a:p>
        </p:txBody>
      </p:sp>
    </p:spTree>
    <p:extLst>
      <p:ext uri="{BB962C8B-B14F-4D97-AF65-F5344CB8AC3E}">
        <p14:creationId xmlns:p14="http://schemas.microsoft.com/office/powerpoint/2010/main" val="30511900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85530" y="-378082"/>
            <a:ext cx="12006470" cy="1325563"/>
          </a:xfrm>
        </p:spPr>
        <p:txBody>
          <a:bodyPr>
            <a:normAutofit/>
          </a:bodyPr>
          <a:lstStyle/>
          <a:p>
            <a:pPr algn="ctr"/>
            <a:r>
              <a:rPr lang="en-GB" sz="4000" b="1">
                <a:latin typeface="+mn-lt"/>
              </a:rPr>
              <a:t>Physical Development</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479482"/>
            <a:ext cx="12006470" cy="1845227"/>
          </a:xfrm>
        </p:spPr>
        <p:txBody>
          <a:bodyPr>
            <a:normAutofit/>
          </a:bodyPr>
          <a:lstStyle/>
          <a:p>
            <a:pPr marL="0" indent="0" algn="just">
              <a:buNone/>
            </a:pPr>
            <a:r>
              <a:rPr lang="en-GB" sz="1400"/>
              <a:t>Physical activity is vital in children’s all-round development, enabling them to pursue happy, healthy and active lives. Gross and fine motor experiences develop incrementally throughout early childhood, starting with sensory explorations and the development of a child’s strength, co-ordination and positional awareness through tummy time, crawling and play movement with both objects and adults. </a:t>
            </a:r>
          </a:p>
          <a:p>
            <a:pPr marL="0" indent="0" algn="just">
              <a:buNone/>
            </a:pPr>
            <a:r>
              <a:rPr lang="en-GB" sz="1400"/>
              <a:t>By creating games and providing opportunities for play both indoors and outdoors, adults can support children to develop their core strength, stability, balance, spatial awareness, co-ordination and agility. Gross motor skills provide the foundation for developing healthy bodies and social and emotional well‑being. Fine motor control and precision helps with hand-eye co-ordination which is later linked to early literacy. Repeated and varied opportunities to explore and play with small world activities, puzzles, arts and crafts and the practice of using small tools, with feedback and support from adults, allow children to develop proficiency, control and confidence. </a:t>
            </a:r>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974846095"/>
              </p:ext>
            </p:extLst>
          </p:nvPr>
        </p:nvGraphicFramePr>
        <p:xfrm>
          <a:off x="185530" y="2260963"/>
          <a:ext cx="11714924" cy="2275763"/>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5552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769090">
                <a:tc>
                  <a:txBody>
                    <a:bodyPr/>
                    <a:lstStyle/>
                    <a:p>
                      <a:endParaRPr lang="en-GB" sz="1200" b="1"/>
                    </a:p>
                  </a:txBody>
                  <a:tcPr/>
                </a:tc>
                <a:tc>
                  <a:txBody>
                    <a:bodyPr/>
                    <a:lstStyle/>
                    <a:p>
                      <a:r>
                        <a:rPr lang="en-GB" sz="1200" dirty="0"/>
                        <a:t>We are learning to…</a:t>
                      </a:r>
                      <a:br>
                        <a:rPr lang="en-GB" sz="1200" dirty="0"/>
                      </a:br>
                      <a:r>
                        <a:rPr lang="en-GB" sz="1200" dirty="0"/>
                        <a:t>Continue to develop our movement, balancing, riding and ball skills. Skip, hop, stand on one leg and hold a pose for a game like musical statues. Use large-muscle movements to wave flags and streamers, paint and make marks. Start taking part in some group activities. Collaborate with others to manage large items. Use one-handed tools and equipment. Use a comfortable grip with good control when holding pens and pencils. Show a preference for a dominant hand. Be increasingly independent as we get dressed and undressed. </a:t>
                      </a:r>
                    </a:p>
                  </a:txBody>
                  <a:tcPr/>
                </a:tc>
                <a:tc>
                  <a:txBody>
                    <a:bodyPr/>
                    <a:lstStyle/>
                    <a:p>
                      <a:r>
                        <a:rPr lang="en-GB" sz="1200" dirty="0"/>
                        <a:t>We are learning to...</a:t>
                      </a:r>
                      <a:br>
                        <a:rPr lang="en-GB" sz="1200" dirty="0"/>
                      </a:br>
                      <a:r>
                        <a:rPr lang="en-GB" sz="1200" b="0" i="1" u="none" strike="noStrike" noProof="0" dirty="0">
                          <a:latin typeface="Calibri"/>
                        </a:rPr>
                        <a:t>Consolidation of previous skills taught.</a:t>
                      </a:r>
                      <a:br>
                        <a:rPr lang="en-GB" sz="1200" b="0" i="1" u="none" strike="noStrike" noProof="0" dirty="0">
                          <a:latin typeface="Calibri"/>
                        </a:rPr>
                      </a:br>
                      <a:r>
                        <a:rPr lang="en-GB" sz="1200" b="0" i="0" u="none" strike="noStrike" noProof="0" dirty="0"/>
                        <a:t>Start taking part in some group activities which they make up for themselves, or in teams. Match our developing physical skills to tasks and activities in the setting. Choose the right resource to carry out a plan. </a:t>
                      </a:r>
                    </a:p>
                  </a:txBody>
                  <a:tcPr/>
                </a:tc>
                <a:tc>
                  <a:txBody>
                    <a:bodyPr/>
                    <a:lstStyle/>
                    <a:p>
                      <a:pPr lvl="0">
                        <a:buNone/>
                      </a:pPr>
                      <a:r>
                        <a:rPr lang="en-GB" sz="1200" b="0" i="0" u="none" strike="noStrike" noProof="0" dirty="0">
                          <a:latin typeface="Calibri"/>
                        </a:rPr>
                        <a:t>We are learning to...</a:t>
                      </a:r>
                      <a:br>
                        <a:rPr lang="en-GB" sz="1200" b="0" i="0" u="none" strike="noStrike" noProof="0" dirty="0">
                          <a:latin typeface="Calibri"/>
                        </a:rPr>
                      </a:br>
                      <a:r>
                        <a:rPr lang="en-GB" sz="1200" b="0" i="1" u="none" strike="noStrike" noProof="0" dirty="0"/>
                        <a:t>Consolidation of previous skills taught.</a:t>
                      </a:r>
                      <a:br>
                        <a:rPr lang="en-GB" sz="1200" b="0" i="0" u="none" strike="noStrike" noProof="0" dirty="0">
                          <a:latin typeface="Calibri"/>
                        </a:rPr>
                      </a:br>
                      <a:r>
                        <a:rPr lang="en-GB" sz="1200" b="0" i="0" u="none" strike="noStrike" noProof="0" dirty="0"/>
                        <a:t>Go up steps and stairs, or climb up apparatus, using alternate feet. Increasingly be able to use and remember sequences and patterns of movements which are related to music and rhythm. </a:t>
                      </a:r>
                      <a:endParaRPr lang="en-US" dirty="0"/>
                    </a:p>
                  </a:txBody>
                  <a:tcPr/>
                </a:tc>
                <a:extLst>
                  <a:ext uri="{0D108BD9-81ED-4DB2-BD59-A6C34878D82A}">
                    <a16:rowId xmlns:a16="http://schemas.microsoft.com/office/drawing/2014/main" val="328687736"/>
                  </a:ext>
                </a:extLst>
              </a:tr>
            </a:tbl>
          </a:graphicData>
        </a:graphic>
      </p:graphicFrame>
    </p:spTree>
    <p:extLst>
      <p:ext uri="{BB962C8B-B14F-4D97-AF65-F5344CB8AC3E}">
        <p14:creationId xmlns:p14="http://schemas.microsoft.com/office/powerpoint/2010/main" val="38341382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Tilda Classic Basics - Tiny Stars Fat 1/4 - Grey - Coast &amp; Country">
            <a:extLst>
              <a:ext uri="{FF2B5EF4-FFF2-40B4-BE49-F238E27FC236}">
                <a16:creationId xmlns:a16="http://schemas.microsoft.com/office/drawing/2014/main" id="{FA180FA8-6872-4F99-88D0-01C5ACF1DCF9}"/>
              </a:ext>
            </a:extLst>
          </p:cNvPr>
          <p:cNvPicPr>
            <a:picLocks noChangeAspect="1" noChangeArrowheads="1"/>
          </p:cNvPicPr>
          <p:nvPr/>
        </p:nvPicPr>
        <p:blipFill>
          <a:blip r:embed="rId2">
            <a:clrChange>
              <a:clrFrom>
                <a:srgbClr val="F5F1E9"/>
              </a:clrFrom>
              <a:clrTo>
                <a:srgbClr val="F5F1E9">
                  <a:alpha val="0"/>
                </a:srgbClr>
              </a:clrTo>
            </a:clrChange>
            <a:duotone>
              <a:schemeClr val="bg2">
                <a:shade val="45000"/>
                <a:satMod val="135000"/>
              </a:schemeClr>
              <a:prstClr val="white"/>
            </a:duotone>
            <a:extLst>
              <a:ext uri="{BEBA8EAE-BF5A-486C-A8C5-ECC9F3942E4B}">
                <a14:imgProps xmlns:a14="http://schemas.microsoft.com/office/drawing/2010/main">
                  <a14:imgLayer r:embed="rId3">
                    <a14:imgEffect>
                      <a14:saturation sat="108000"/>
                    </a14:imgEffect>
                  </a14:imgLayer>
                </a14:imgProps>
              </a:ext>
              <a:ext uri="{28A0092B-C50C-407E-A947-70E740481C1C}">
                <a14:useLocalDpi xmlns:a14="http://schemas.microsoft.com/office/drawing/2010/main" val="0"/>
              </a:ext>
            </a:extLst>
          </a:blip>
          <a:srcRect/>
          <a:stretch>
            <a:fillRect/>
          </a:stretch>
        </p:blipFill>
        <p:spPr bwMode="auto">
          <a:xfrm>
            <a:off x="2870715" y="1148179"/>
            <a:ext cx="6243069" cy="47185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19008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Use of small one-handed tools: scissors, tweezers</a:t>
            </a:r>
            <a:endParaRPr lang="en-GB"/>
          </a:p>
        </p:txBody>
      </p:sp>
      <p:sp>
        <p:nvSpPr>
          <p:cNvPr id="6" name="TextBox 5">
            <a:extLst>
              <a:ext uri="{FF2B5EF4-FFF2-40B4-BE49-F238E27FC236}">
                <a16:creationId xmlns:a16="http://schemas.microsoft.com/office/drawing/2014/main" id="{8C6C80C3-7F14-479F-897A-419298B2D2E9}"/>
              </a:ext>
            </a:extLst>
          </p:cNvPr>
          <p:cNvSpPr txBox="1"/>
          <p:nvPr/>
        </p:nvSpPr>
        <p:spPr>
          <a:xfrm>
            <a:off x="449179" y="3448207"/>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Weekly PE slot in the hall </a:t>
            </a:r>
            <a:endParaRPr lang="en-GB"/>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6740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Balance bikes</a:t>
            </a:r>
            <a:endParaRPr lang="en-GB"/>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9756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Staff encouraging self-help and encouraging trying new things</a:t>
            </a:r>
            <a:endParaRPr lang="en-GB"/>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390295"/>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Encouraging independence using knives and forks </a:t>
            </a:r>
            <a:endParaRPr lang="en-GB"/>
          </a:p>
        </p:txBody>
      </p:sp>
      <p:sp>
        <p:nvSpPr>
          <p:cNvPr id="10" name="TextBox 9">
            <a:extLst>
              <a:ext uri="{FF2B5EF4-FFF2-40B4-BE49-F238E27FC236}">
                <a16:creationId xmlns:a16="http://schemas.microsoft.com/office/drawing/2014/main" id="{58A86738-5605-4828-AE84-0F58B126388D}"/>
              </a:ext>
            </a:extLst>
          </p:cNvPr>
          <p:cNvSpPr txBox="1"/>
          <p:nvPr/>
        </p:nvSpPr>
        <p:spPr>
          <a:xfrm>
            <a:off x="408028" y="4736294"/>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Parachute team games </a:t>
            </a:r>
            <a:endParaRPr lang="en-GB"/>
          </a:p>
        </p:txBody>
      </p:sp>
      <p:sp>
        <p:nvSpPr>
          <p:cNvPr id="11" name="TextBox 10">
            <a:extLst>
              <a:ext uri="{FF2B5EF4-FFF2-40B4-BE49-F238E27FC236}">
                <a16:creationId xmlns:a16="http://schemas.microsoft.com/office/drawing/2014/main" id="{34D5BAEE-FEAB-4C85-95E7-6CAD9EEE8FA7}"/>
              </a:ext>
            </a:extLst>
          </p:cNvPr>
          <p:cNvSpPr txBox="1"/>
          <p:nvPr/>
        </p:nvSpPr>
        <p:spPr>
          <a:xfrm>
            <a:off x="4427621" y="550825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Dancing songs, action songs and games </a:t>
            </a:r>
            <a:endParaRPr lang="en-GB"/>
          </a:p>
        </p:txBody>
      </p:sp>
      <p:sp>
        <p:nvSpPr>
          <p:cNvPr id="12" name="TextBox 11">
            <a:extLst>
              <a:ext uri="{FF2B5EF4-FFF2-40B4-BE49-F238E27FC236}">
                <a16:creationId xmlns:a16="http://schemas.microsoft.com/office/drawing/2014/main" id="{D90BCB94-8344-4F70-9970-DD65968FA5A5}"/>
              </a:ext>
            </a:extLst>
          </p:cNvPr>
          <p:cNvSpPr txBox="1"/>
          <p:nvPr/>
        </p:nvSpPr>
        <p:spPr>
          <a:xfrm>
            <a:off x="449179" y="5582845"/>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Encouraging independence when putting on our wellies and coats </a:t>
            </a:r>
            <a:endParaRPr lang="en-GB"/>
          </a:p>
        </p:txBody>
      </p:sp>
      <p:sp>
        <p:nvSpPr>
          <p:cNvPr id="13" name="TextBox 12">
            <a:extLst>
              <a:ext uri="{FF2B5EF4-FFF2-40B4-BE49-F238E27FC236}">
                <a16:creationId xmlns:a16="http://schemas.microsoft.com/office/drawing/2014/main" id="{7C8D769A-517D-4DF3-AAA7-E753047242D2}"/>
              </a:ext>
            </a:extLst>
          </p:cNvPr>
          <p:cNvSpPr txBox="1"/>
          <p:nvPr/>
        </p:nvSpPr>
        <p:spPr>
          <a:xfrm>
            <a:off x="8261684" y="3419260"/>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Threading </a:t>
            </a:r>
            <a:endParaRPr lang="en-GB"/>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101281"/>
            <a:ext cx="12006470" cy="1325563"/>
          </a:xfrm>
        </p:spPr>
        <p:txBody>
          <a:bodyPr>
            <a:normAutofit/>
          </a:bodyPr>
          <a:lstStyle/>
          <a:p>
            <a:pPr algn="ctr"/>
            <a:r>
              <a:rPr lang="en-GB" sz="4000" b="1">
                <a:latin typeface="+mn-lt"/>
              </a:rPr>
              <a:t>Physical Development</a:t>
            </a:r>
          </a:p>
        </p:txBody>
      </p:sp>
      <p:sp>
        <p:nvSpPr>
          <p:cNvPr id="16" name="TextBox 15">
            <a:extLst>
              <a:ext uri="{FF2B5EF4-FFF2-40B4-BE49-F238E27FC236}">
                <a16:creationId xmlns:a16="http://schemas.microsoft.com/office/drawing/2014/main" id="{634309F4-18F1-45F7-ADED-AF6757B463C0}"/>
              </a:ext>
            </a:extLst>
          </p:cNvPr>
          <p:cNvSpPr txBox="1"/>
          <p:nvPr/>
        </p:nvSpPr>
        <p:spPr>
          <a:xfrm>
            <a:off x="8245641" y="537853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Use of the school field </a:t>
            </a:r>
            <a:endParaRPr lang="en-GB"/>
          </a:p>
        </p:txBody>
      </p:sp>
      <p:sp>
        <p:nvSpPr>
          <p:cNvPr id="17" name="TextBox 16">
            <a:extLst>
              <a:ext uri="{FF2B5EF4-FFF2-40B4-BE49-F238E27FC236}">
                <a16:creationId xmlns:a16="http://schemas.microsoft.com/office/drawing/2014/main" id="{8BE3456F-D680-4CBE-8DAF-C97DCD54115D}"/>
              </a:ext>
            </a:extLst>
          </p:cNvPr>
          <p:cNvSpPr txBox="1"/>
          <p:nvPr/>
        </p:nvSpPr>
        <p:spPr>
          <a:xfrm>
            <a:off x="656680" y="244137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Write Dance &amp; Dough Disco </a:t>
            </a:r>
            <a:endParaRPr lang="en-GB"/>
          </a:p>
        </p:txBody>
      </p:sp>
      <p:sp>
        <p:nvSpPr>
          <p:cNvPr id="18" name="TextBox 17">
            <a:extLst>
              <a:ext uri="{FF2B5EF4-FFF2-40B4-BE49-F238E27FC236}">
                <a16:creationId xmlns:a16="http://schemas.microsoft.com/office/drawing/2014/main" id="{172F601B-7DC1-457A-9434-A229CC7FE59C}"/>
              </a:ext>
            </a:extLst>
          </p:cNvPr>
          <p:cNvSpPr txBox="1"/>
          <p:nvPr/>
        </p:nvSpPr>
        <p:spPr>
          <a:xfrm>
            <a:off x="8608733" y="4200674"/>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Building towers using large and small construction </a:t>
            </a:r>
            <a:endParaRPr lang="en-GB" b="1"/>
          </a:p>
        </p:txBody>
      </p:sp>
      <p:sp>
        <p:nvSpPr>
          <p:cNvPr id="19" name="TextBox 18">
            <a:extLst>
              <a:ext uri="{FF2B5EF4-FFF2-40B4-BE49-F238E27FC236}">
                <a16:creationId xmlns:a16="http://schemas.microsoft.com/office/drawing/2014/main" id="{43EC7FCB-FEB8-4D90-BE9F-B5BAC63BB052}"/>
              </a:ext>
            </a:extLst>
          </p:cNvPr>
          <p:cNvSpPr txBox="1"/>
          <p:nvPr/>
        </p:nvSpPr>
        <p:spPr>
          <a:xfrm>
            <a:off x="4603039" y="1842251"/>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Construction Area</a:t>
            </a:r>
            <a:endParaRPr lang="en-GB"/>
          </a:p>
        </p:txBody>
      </p:sp>
      <p:sp>
        <p:nvSpPr>
          <p:cNvPr id="20" name="TextBox 19">
            <a:extLst>
              <a:ext uri="{FF2B5EF4-FFF2-40B4-BE49-F238E27FC236}">
                <a16:creationId xmlns:a16="http://schemas.microsoft.com/office/drawing/2014/main" id="{12EE19E4-0EF8-40B8-83D9-3F91E80F0997}"/>
              </a:ext>
            </a:extLst>
          </p:cNvPr>
          <p:cNvSpPr txBox="1"/>
          <p:nvPr/>
        </p:nvSpPr>
        <p:spPr>
          <a:xfrm>
            <a:off x="4520386" y="4327671"/>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Encouraging independence with hygiene and toileting </a:t>
            </a:r>
            <a:endParaRPr lang="en-GB"/>
          </a:p>
        </p:txBody>
      </p:sp>
      <p:sp>
        <p:nvSpPr>
          <p:cNvPr id="22" name="TextBox 21">
            <a:extLst>
              <a:ext uri="{FF2B5EF4-FFF2-40B4-BE49-F238E27FC236}">
                <a16:creationId xmlns:a16="http://schemas.microsoft.com/office/drawing/2014/main" id="{9A807CD8-E935-47C4-82E7-2781E6455D2F}"/>
              </a:ext>
            </a:extLst>
          </p:cNvPr>
          <p:cNvSpPr txBox="1"/>
          <p:nvPr/>
        </p:nvSpPr>
        <p:spPr>
          <a:xfrm>
            <a:off x="8261684" y="6114324"/>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Dancing </a:t>
            </a:r>
            <a:endParaRPr lang="en-GB"/>
          </a:p>
        </p:txBody>
      </p:sp>
      <p:sp>
        <p:nvSpPr>
          <p:cNvPr id="23" name="TextBox 22">
            <a:extLst>
              <a:ext uri="{FF2B5EF4-FFF2-40B4-BE49-F238E27FC236}">
                <a16:creationId xmlns:a16="http://schemas.microsoft.com/office/drawing/2014/main" id="{4ADD34B8-4770-4D44-B1B9-D43E04F78BA1}"/>
              </a:ext>
            </a:extLst>
          </p:cNvPr>
          <p:cNvSpPr txBox="1"/>
          <p:nvPr/>
        </p:nvSpPr>
        <p:spPr>
          <a:xfrm>
            <a:off x="4351421" y="2852732"/>
            <a:ext cx="3666958" cy="919401"/>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Investigators at Parkside </a:t>
            </a:r>
          </a:p>
        </p:txBody>
      </p:sp>
    </p:spTree>
    <p:extLst>
      <p:ext uri="{BB962C8B-B14F-4D97-AF65-F5344CB8AC3E}">
        <p14:creationId xmlns:p14="http://schemas.microsoft.com/office/powerpoint/2010/main" val="38588678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06016" y="-313322"/>
            <a:ext cx="12006470" cy="1325563"/>
          </a:xfrm>
        </p:spPr>
        <p:txBody>
          <a:bodyPr>
            <a:normAutofit/>
          </a:bodyPr>
          <a:lstStyle/>
          <a:p>
            <a:pPr algn="ctr"/>
            <a:r>
              <a:rPr lang="en-GB" sz="4000" b="1">
                <a:latin typeface="+mn-lt"/>
              </a:rPr>
              <a:t>Literacy</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713989"/>
            <a:ext cx="12006470" cy="1845227"/>
          </a:xfrm>
        </p:spPr>
        <p:txBody>
          <a:bodyPr>
            <a:normAutofit/>
          </a:bodyPr>
          <a:lstStyle/>
          <a:p>
            <a:pPr marL="0" indent="0" algn="just">
              <a:buNone/>
            </a:pPr>
            <a:r>
              <a:rPr lang="en-GB" sz="1400"/>
              <a:t>It is crucial for children to develop a life-long love of reading. Reading consists of two dimensions: language comprehension and word reading. Language comprehension (necessary for both reading and writing) starts from birth. It only develops when adults talk with children about the world around them and the books (stories and non‑fiction) they read with them, and enjoy rhymes, poems and songs together. Skilled word reading, taught later, involves both the speedy working out of the pronunciation of unfamiliar printed words (decoding) and the speedy recognition of familiar printed words. Writing involves transcription (spelling and handwriting) and composition (articulating ideas and structuring them in speech, before writing). </a:t>
            </a:r>
            <a:endParaRPr lang="en-GB" sz="700"/>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3608202201"/>
              </p:ext>
            </p:extLst>
          </p:nvPr>
        </p:nvGraphicFramePr>
        <p:xfrm>
          <a:off x="185530" y="2260963"/>
          <a:ext cx="11714924" cy="2124613"/>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5552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769090">
                <a:tc>
                  <a:txBody>
                    <a:bodyPr/>
                    <a:lstStyle/>
                    <a:p>
                      <a:endParaRPr lang="en-GB" sz="1200" b="1"/>
                    </a:p>
                  </a:txBody>
                  <a:tcPr/>
                </a:tc>
                <a:tc>
                  <a:txBody>
                    <a:bodyPr/>
                    <a:lstStyle/>
                    <a:p>
                      <a:r>
                        <a:rPr lang="en-GB" sz="1200" dirty="0"/>
                        <a:t>We are learning to…</a:t>
                      </a:r>
                      <a:br>
                        <a:rPr lang="en-GB" sz="1200" dirty="0"/>
                      </a:br>
                      <a:r>
                        <a:rPr lang="en-GB" sz="1200" dirty="0"/>
                        <a:t>Engage in extended conversations about stories, learning new vocabulary. Use some of our print and letter knowledge in our early writing. Write some of our name. Write some letters accurately. Understand the five key concepts about print: print has meaning, print can have different purposes, we read English text from left to right from top to bottom, the names of different parts of a book, page sequencing. Develop our phonological awareness so that we can spot and suggest rhymes. </a:t>
                      </a:r>
                    </a:p>
                  </a:txBody>
                  <a:tcPr/>
                </a:tc>
                <a:tc>
                  <a:txBody>
                    <a:bodyPr/>
                    <a:lstStyle/>
                    <a:p>
                      <a:r>
                        <a:rPr lang="en-GB" sz="1200" dirty="0"/>
                        <a:t>We are learning to...</a:t>
                      </a:r>
                      <a:br>
                        <a:rPr lang="en-GB" sz="1200" dirty="0"/>
                      </a:br>
                      <a:r>
                        <a:rPr lang="en-GB" sz="1200" b="0" i="1" u="none" strike="noStrike" noProof="0" dirty="0">
                          <a:latin typeface="Calibri"/>
                        </a:rPr>
                        <a:t>Consolidation of previous skills taught.</a:t>
                      </a:r>
                      <a:br>
                        <a:rPr lang="en-GB" sz="1200" dirty="0"/>
                      </a:br>
                      <a:r>
                        <a:rPr lang="en-GB" sz="1200" b="0" i="0" u="none" strike="noStrike" noProof="0" dirty="0"/>
                        <a:t>Develop our phonological awareness so that we can count or clap syllables in a word. </a:t>
                      </a:r>
                      <a:r>
                        <a:rPr lang="en-GB" sz="1200" b="0" i="0" u="none" strike="noStrike" noProof="0" dirty="0">
                          <a:latin typeface="Calibri"/>
                        </a:rPr>
                        <a:t>Write some letters accurately. </a:t>
                      </a:r>
                      <a:endParaRPr lang="en-GB" sz="1200" b="0" i="0" u="none" strike="noStrike" noProof="0" dirty="0"/>
                    </a:p>
                  </a:txBody>
                  <a:tcPr/>
                </a:tc>
                <a:tc>
                  <a:txBody>
                    <a:bodyPr/>
                    <a:lstStyle/>
                    <a:p>
                      <a:r>
                        <a:rPr lang="en-GB" sz="1200" dirty="0"/>
                        <a:t>We are learning to...</a:t>
                      </a:r>
                      <a:br>
                        <a:rPr lang="en-GB" sz="1200" dirty="0"/>
                      </a:br>
                      <a:r>
                        <a:rPr lang="en-GB" sz="1200" b="0" i="1" u="none" strike="noStrike" noProof="0" dirty="0">
                          <a:latin typeface="Calibri"/>
                        </a:rPr>
                        <a:t>Consolidation of previous skills taught.</a:t>
                      </a:r>
                      <a:br>
                        <a:rPr lang="en-GB" sz="1200" dirty="0"/>
                      </a:br>
                      <a:r>
                        <a:rPr lang="en-GB" sz="1200" b="0" i="0" u="none" strike="noStrike" noProof="0" dirty="0">
                          <a:latin typeface="Calibri"/>
                        </a:rPr>
                        <a:t>Develop our phonological awareness so that we can recognise words with the same initial sound, such as money and mother. Write all of our name. </a:t>
                      </a:r>
                    </a:p>
                  </a:txBody>
                  <a:tcPr/>
                </a:tc>
                <a:extLst>
                  <a:ext uri="{0D108BD9-81ED-4DB2-BD59-A6C34878D82A}">
                    <a16:rowId xmlns:a16="http://schemas.microsoft.com/office/drawing/2014/main" val="328687736"/>
                  </a:ext>
                </a:extLst>
              </a:tr>
            </a:tbl>
          </a:graphicData>
        </a:graphic>
      </p:graphicFrame>
    </p:spTree>
    <p:extLst>
      <p:ext uri="{BB962C8B-B14F-4D97-AF65-F5344CB8AC3E}">
        <p14:creationId xmlns:p14="http://schemas.microsoft.com/office/powerpoint/2010/main" val="16814925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Tilda Classic Basics - Tiny Stars Fat 1/4 - Grey - Coast &amp; Country">
            <a:extLst>
              <a:ext uri="{FF2B5EF4-FFF2-40B4-BE49-F238E27FC236}">
                <a16:creationId xmlns:a16="http://schemas.microsoft.com/office/drawing/2014/main" id="{74F865AF-4D12-4A8F-A72B-0003FDFB575E}"/>
              </a:ext>
            </a:extLst>
          </p:cNvPr>
          <p:cNvPicPr>
            <a:picLocks noChangeAspect="1" noChangeArrowheads="1"/>
          </p:cNvPicPr>
          <p:nvPr/>
        </p:nvPicPr>
        <p:blipFill>
          <a:blip r:embed="rId2">
            <a:clrChange>
              <a:clrFrom>
                <a:srgbClr val="F5F1E9"/>
              </a:clrFrom>
              <a:clrTo>
                <a:srgbClr val="F5F1E9">
                  <a:alpha val="0"/>
                </a:srgbClr>
              </a:clrTo>
            </a:clrChange>
            <a:duotone>
              <a:schemeClr val="bg2">
                <a:shade val="45000"/>
                <a:satMod val="135000"/>
              </a:schemeClr>
              <a:prstClr val="white"/>
            </a:duotone>
            <a:extLst>
              <a:ext uri="{BEBA8EAE-BF5A-486C-A8C5-ECC9F3942E4B}">
                <a14:imgProps xmlns:a14="http://schemas.microsoft.com/office/drawing/2010/main">
                  <a14:imgLayer r:embed="rId3">
                    <a14:imgEffect>
                      <a14:saturation sat="108000"/>
                    </a14:imgEffect>
                  </a14:imgLayer>
                </a14:imgProps>
              </a:ext>
              <a:ext uri="{28A0092B-C50C-407E-A947-70E740481C1C}">
                <a14:useLocalDpi xmlns:a14="http://schemas.microsoft.com/office/drawing/2010/main" val="0"/>
              </a:ext>
            </a:extLst>
          </a:blip>
          <a:srcRect/>
          <a:stretch>
            <a:fillRect/>
          </a:stretch>
        </p:blipFill>
        <p:spPr bwMode="auto">
          <a:xfrm>
            <a:off x="2870715" y="1148179"/>
            <a:ext cx="6243069" cy="47185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19008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Recognising our Christian names, self-registration </a:t>
            </a:r>
            <a:endParaRPr lang="en-GB"/>
          </a:p>
        </p:txBody>
      </p:sp>
      <p:sp>
        <p:nvSpPr>
          <p:cNvPr id="6" name="TextBox 5">
            <a:extLst>
              <a:ext uri="{FF2B5EF4-FFF2-40B4-BE49-F238E27FC236}">
                <a16:creationId xmlns:a16="http://schemas.microsoft.com/office/drawing/2014/main" id="{8C6C80C3-7F14-479F-897A-419298B2D2E9}"/>
              </a:ext>
            </a:extLst>
          </p:cNvPr>
          <p:cNvSpPr txBox="1"/>
          <p:nvPr/>
        </p:nvSpPr>
        <p:spPr>
          <a:xfrm>
            <a:off x="449179" y="3120410"/>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Daily Phonics</a:t>
            </a:r>
            <a:endParaRPr lang="en-GB"/>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016515"/>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Everybody Writes immersive provision into story</a:t>
            </a:r>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9756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Drama and role play</a:t>
            </a:r>
            <a:endParaRPr lang="en-GB"/>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390295"/>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Character in role and dressing up</a:t>
            </a:r>
            <a:endParaRPr lang="en-GB"/>
          </a:p>
        </p:txBody>
      </p:sp>
      <p:sp>
        <p:nvSpPr>
          <p:cNvPr id="10" name="TextBox 9">
            <a:extLst>
              <a:ext uri="{FF2B5EF4-FFF2-40B4-BE49-F238E27FC236}">
                <a16:creationId xmlns:a16="http://schemas.microsoft.com/office/drawing/2014/main" id="{58A86738-5605-4828-AE84-0F58B126388D}"/>
              </a:ext>
            </a:extLst>
          </p:cNvPr>
          <p:cNvSpPr txBox="1"/>
          <p:nvPr/>
        </p:nvSpPr>
        <p:spPr>
          <a:xfrm>
            <a:off x="408027" y="4638423"/>
            <a:ext cx="3834063"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Staff asking questions to facilitate comprehension</a:t>
            </a:r>
            <a:endParaRPr lang="en-GB"/>
          </a:p>
        </p:txBody>
      </p:sp>
      <p:sp>
        <p:nvSpPr>
          <p:cNvPr id="11" name="TextBox 10">
            <a:extLst>
              <a:ext uri="{FF2B5EF4-FFF2-40B4-BE49-F238E27FC236}">
                <a16:creationId xmlns:a16="http://schemas.microsoft.com/office/drawing/2014/main" id="{34D5BAEE-FEAB-4C85-95E7-6CAD9EEE8FA7}"/>
              </a:ext>
            </a:extLst>
          </p:cNvPr>
          <p:cNvSpPr txBox="1"/>
          <p:nvPr/>
        </p:nvSpPr>
        <p:spPr>
          <a:xfrm>
            <a:off x="4427621" y="550825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Library visits and library books to take home </a:t>
            </a:r>
            <a:endParaRPr lang="en-GB"/>
          </a:p>
        </p:txBody>
      </p:sp>
      <p:sp>
        <p:nvSpPr>
          <p:cNvPr id="12" name="TextBox 11">
            <a:extLst>
              <a:ext uri="{FF2B5EF4-FFF2-40B4-BE49-F238E27FC236}">
                <a16:creationId xmlns:a16="http://schemas.microsoft.com/office/drawing/2014/main" id="{D90BCB94-8344-4F70-9970-DD65968FA5A5}"/>
              </a:ext>
            </a:extLst>
          </p:cNvPr>
          <p:cNvSpPr txBox="1"/>
          <p:nvPr/>
        </p:nvSpPr>
        <p:spPr>
          <a:xfrm>
            <a:off x="449179" y="577805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Nursery rhyme sacks </a:t>
            </a:r>
          </a:p>
        </p:txBody>
      </p:sp>
      <p:sp>
        <p:nvSpPr>
          <p:cNvPr id="13" name="TextBox 12">
            <a:extLst>
              <a:ext uri="{FF2B5EF4-FFF2-40B4-BE49-F238E27FC236}">
                <a16:creationId xmlns:a16="http://schemas.microsoft.com/office/drawing/2014/main" id="{7C8D769A-517D-4DF3-AAA7-E753047242D2}"/>
              </a:ext>
            </a:extLst>
          </p:cNvPr>
          <p:cNvSpPr txBox="1"/>
          <p:nvPr/>
        </p:nvSpPr>
        <p:spPr>
          <a:xfrm>
            <a:off x="8261684" y="3419260"/>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Story tray with props to retell </a:t>
            </a:r>
            <a:endParaRPr lang="en-GB"/>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101281"/>
            <a:ext cx="12006470" cy="1325563"/>
          </a:xfrm>
        </p:spPr>
        <p:txBody>
          <a:bodyPr>
            <a:normAutofit/>
          </a:bodyPr>
          <a:lstStyle/>
          <a:p>
            <a:pPr algn="ctr"/>
            <a:r>
              <a:rPr lang="en-GB" sz="4000" b="1">
                <a:latin typeface="+mn-lt"/>
              </a:rPr>
              <a:t>Literacy</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56680" y="211745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Nursery Rhyme time</a:t>
            </a:r>
          </a:p>
        </p:txBody>
      </p:sp>
      <p:sp>
        <p:nvSpPr>
          <p:cNvPr id="18" name="TextBox 17">
            <a:extLst>
              <a:ext uri="{FF2B5EF4-FFF2-40B4-BE49-F238E27FC236}">
                <a16:creationId xmlns:a16="http://schemas.microsoft.com/office/drawing/2014/main" id="{172F601B-7DC1-457A-9434-A229CC7FE59C}"/>
              </a:ext>
            </a:extLst>
          </p:cNvPr>
          <p:cNvSpPr txBox="1"/>
          <p:nvPr/>
        </p:nvSpPr>
        <p:spPr>
          <a:xfrm>
            <a:off x="8408842" y="4083940"/>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Staff modelling language to retell stories and describe events/characters </a:t>
            </a:r>
            <a:endParaRPr lang="en-GB" b="1">
              <a:cs typeface="Calibri" panose="020F0502020204030204"/>
            </a:endParaRPr>
          </a:p>
        </p:txBody>
      </p:sp>
      <p:sp>
        <p:nvSpPr>
          <p:cNvPr id="19" name="TextBox 18">
            <a:extLst>
              <a:ext uri="{FF2B5EF4-FFF2-40B4-BE49-F238E27FC236}">
                <a16:creationId xmlns:a16="http://schemas.microsoft.com/office/drawing/2014/main" id="{43EC7FCB-FEB8-4D90-BE9F-B5BAC63BB052}"/>
              </a:ext>
            </a:extLst>
          </p:cNvPr>
          <p:cNvSpPr txBox="1"/>
          <p:nvPr/>
        </p:nvSpPr>
        <p:spPr>
          <a:xfrm>
            <a:off x="4603039" y="1966567"/>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Active stories using props and our imaginations</a:t>
            </a:r>
            <a:endParaRPr lang="en-GB"/>
          </a:p>
        </p:txBody>
      </p:sp>
      <p:sp>
        <p:nvSpPr>
          <p:cNvPr id="20" name="TextBox 19">
            <a:extLst>
              <a:ext uri="{FF2B5EF4-FFF2-40B4-BE49-F238E27FC236}">
                <a16:creationId xmlns:a16="http://schemas.microsoft.com/office/drawing/2014/main" id="{12EE19E4-0EF8-40B8-83D9-3F91E80F0997}"/>
              </a:ext>
            </a:extLst>
          </p:cNvPr>
          <p:cNvSpPr txBox="1"/>
          <p:nvPr/>
        </p:nvSpPr>
        <p:spPr>
          <a:xfrm>
            <a:off x="4520386" y="4327671"/>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Reading familiar and favourite stories</a:t>
            </a:r>
            <a:endParaRPr lang="en-GB"/>
          </a:p>
        </p:txBody>
      </p:sp>
      <p:sp>
        <p:nvSpPr>
          <p:cNvPr id="22" name="TextBox 21">
            <a:extLst>
              <a:ext uri="{FF2B5EF4-FFF2-40B4-BE49-F238E27FC236}">
                <a16:creationId xmlns:a16="http://schemas.microsoft.com/office/drawing/2014/main" id="{9A807CD8-E935-47C4-82E7-2781E6455D2F}"/>
              </a:ext>
            </a:extLst>
          </p:cNvPr>
          <p:cNvSpPr txBox="1"/>
          <p:nvPr/>
        </p:nvSpPr>
        <p:spPr>
          <a:xfrm>
            <a:off x="8454189" y="5353512"/>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Language rich environment</a:t>
            </a:r>
            <a:endParaRPr lang="en-GB"/>
          </a:p>
        </p:txBody>
      </p:sp>
      <p:sp>
        <p:nvSpPr>
          <p:cNvPr id="23" name="TextBox 22">
            <a:extLst>
              <a:ext uri="{FF2B5EF4-FFF2-40B4-BE49-F238E27FC236}">
                <a16:creationId xmlns:a16="http://schemas.microsoft.com/office/drawing/2014/main" id="{89374257-8101-41A7-B810-525AB18E11C7}"/>
              </a:ext>
            </a:extLst>
          </p:cNvPr>
          <p:cNvSpPr txBox="1"/>
          <p:nvPr/>
        </p:nvSpPr>
        <p:spPr>
          <a:xfrm>
            <a:off x="4427621" y="2890832"/>
            <a:ext cx="3527258" cy="957501"/>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Investigators at Parkside </a:t>
            </a:r>
          </a:p>
        </p:txBody>
      </p:sp>
    </p:spTree>
    <p:extLst>
      <p:ext uri="{BB962C8B-B14F-4D97-AF65-F5344CB8AC3E}">
        <p14:creationId xmlns:p14="http://schemas.microsoft.com/office/powerpoint/2010/main" val="27790534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06016" y="-313322"/>
            <a:ext cx="12006470" cy="1325563"/>
          </a:xfrm>
        </p:spPr>
        <p:txBody>
          <a:bodyPr>
            <a:normAutofit/>
          </a:bodyPr>
          <a:lstStyle/>
          <a:p>
            <a:pPr algn="ctr"/>
            <a:r>
              <a:rPr lang="en-GB" sz="4000" b="1">
                <a:latin typeface="+mn-lt"/>
              </a:rPr>
              <a:t>Mathematics</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713989"/>
            <a:ext cx="12006470" cy="1845227"/>
          </a:xfrm>
        </p:spPr>
        <p:txBody>
          <a:bodyPr>
            <a:normAutofit/>
          </a:bodyPr>
          <a:lstStyle/>
          <a:p>
            <a:pPr marL="0" indent="0" algn="just">
              <a:buNone/>
            </a:pPr>
            <a:r>
              <a:rPr lang="en-GB" sz="1400"/>
              <a:t>Developing a strong grounding in number is essential so that all children develop the necessary building blocks to excel mathematically. Children should be able to count confidently, develop a deep understanding of the numbers to 10, the relationships between them and the patterns within those numbers. </a:t>
            </a:r>
          </a:p>
          <a:p>
            <a:pPr marL="0" indent="0" algn="just">
              <a:buNone/>
            </a:pPr>
            <a:r>
              <a:rPr lang="en-GB" sz="1400"/>
              <a:t>By providing frequent and varied opportunities to build and apply this understanding – such as using manipulatives, including small pebbles and tens frames for organising counting – children will develop a secure base of knowledge and vocabulary from which mastery of mathematics is built. In addition, it is important that the curriculum includes rich opportunities for children to develop their spatial reasoning skills across all areas of mathematics including shape, space and measures. It is important that children develop positive attitudes and interests in mathematics, look for patterns and relationships, spot connections, ‘have a go’, talk to adults and peers about what they notice and not be afraid to make mistakes. </a:t>
            </a:r>
            <a:endParaRPr lang="en-GB" sz="300"/>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311879684"/>
              </p:ext>
            </p:extLst>
          </p:nvPr>
        </p:nvGraphicFramePr>
        <p:xfrm>
          <a:off x="185530" y="2260963"/>
          <a:ext cx="11714924" cy="3190163"/>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5552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769090">
                <a:tc>
                  <a:txBody>
                    <a:bodyPr/>
                    <a:lstStyle/>
                    <a:p>
                      <a:endParaRPr lang="en-GB" sz="1200" b="1"/>
                    </a:p>
                  </a:txBody>
                  <a:tcPr/>
                </a:tc>
                <a:tc>
                  <a:txBody>
                    <a:bodyPr/>
                    <a:lstStyle/>
                    <a:p>
                      <a:r>
                        <a:rPr lang="en-GB" sz="1200" dirty="0"/>
                        <a:t>We are learning to…</a:t>
                      </a:r>
                      <a:br>
                        <a:rPr lang="en-GB" sz="1200" dirty="0"/>
                      </a:br>
                      <a:r>
                        <a:rPr lang="en-GB" sz="1200" dirty="0"/>
                        <a:t>Develop fast recognition of up to 3 objects, without having to count them individually (subitising). Recite numbers past 5. Say one number for each item in order: 1, 2, 3. Know that the last number reached when counting a small set of objects tells you how many there are in total. Show ‘finger numbers’ up to 3. Link numerals and amounts. Experiment with our own symbols and marks as well as numerals. Solve real world mathematical problems with numbers up to 3. </a:t>
                      </a:r>
                      <a:endParaRPr lang="en-GB" sz="1200" dirty="0">
                        <a:highlight>
                          <a:srgbClr val="FFFF00"/>
                        </a:highlight>
                      </a:endParaRPr>
                    </a:p>
                  </a:txBody>
                  <a:tcPr/>
                </a:tc>
                <a:tc>
                  <a:txBody>
                    <a:bodyPr/>
                    <a:lstStyle/>
                    <a:p>
                      <a:r>
                        <a:rPr lang="en-GB" sz="1200" dirty="0"/>
                        <a:t>We are learning to...</a:t>
                      </a:r>
                      <a:br>
                        <a:rPr lang="en-GB" sz="1200" dirty="0"/>
                      </a:br>
                      <a:r>
                        <a:rPr lang="en-GB" sz="1200" b="0" i="1" u="none" strike="noStrike" noProof="0" dirty="0">
                          <a:latin typeface="Calibri"/>
                        </a:rPr>
                        <a:t>Consolidation of previous skills taught.</a:t>
                      </a:r>
                      <a:br>
                        <a:rPr lang="en-GB" sz="1200" dirty="0"/>
                      </a:br>
                      <a:r>
                        <a:rPr lang="en-GB" sz="1200" b="0" i="0" u="none" strike="noStrike" noProof="0" dirty="0"/>
                        <a:t>Say one number for each item in order: 4 &amp; 5. </a:t>
                      </a:r>
                      <a:r>
                        <a:rPr lang="en-GB" sz="1200" b="0" i="0" u="none" strike="noStrike" noProof="0" dirty="0">
                          <a:latin typeface="Calibri"/>
                        </a:rPr>
                        <a:t>Show ‘finger numbers’ up to 5. </a:t>
                      </a:r>
                      <a:r>
                        <a:rPr lang="en-GB" sz="1200" b="0" i="0" u="none" strike="noStrike" noProof="0" dirty="0"/>
                        <a:t>Solve real world mathematical problems with numbers up to 5. </a:t>
                      </a:r>
                      <a:r>
                        <a:rPr lang="en-GB" sz="1200" dirty="0"/>
                        <a:t>Extend and create ABAB patterns. Notice and correct an error in a repeating pattern. </a:t>
                      </a:r>
                      <a:r>
                        <a:rPr lang="en-GB" sz="1200" b="0" i="0" u="none" strike="noStrike" noProof="0" dirty="0">
                          <a:latin typeface="Calibri"/>
                        </a:rPr>
                        <a:t>Compare quantities using language: ‘more than’, ‘fewer than’. </a:t>
                      </a:r>
                      <a:r>
                        <a:rPr lang="en-GB" sz="1200" b="0" i="0" u="none" strike="noStrike" noProof="0" dirty="0"/>
                        <a:t> </a:t>
                      </a:r>
                      <a:r>
                        <a:rPr lang="en-GB" sz="1200" b="0" i="0" u="none" strike="noStrike" noProof="0" dirty="0">
                          <a:latin typeface="Calibri"/>
                        </a:rPr>
                        <a:t>Talk about and explore 2D and 3D shapes. Make comparisons between objects relating to size, length, weight and capacity. Select shapes appropriately. Combine shapes to make new ones. </a:t>
                      </a:r>
                    </a:p>
                    <a:p>
                      <a:pPr lvl="0">
                        <a:buNone/>
                      </a:pPr>
                      <a:endParaRPr lang="en-GB" sz="1200" b="0" i="0" u="none" strike="noStrike" noProof="0" dirty="0">
                        <a:highlight>
                          <a:srgbClr val="FFFF00"/>
                        </a:highlight>
                      </a:endParaRPr>
                    </a:p>
                  </a:txBody>
                  <a:tcPr/>
                </a:tc>
                <a:tc>
                  <a:txBody>
                    <a:bodyPr/>
                    <a:lstStyle/>
                    <a:p>
                      <a:r>
                        <a:rPr lang="en-GB" sz="1200" dirty="0"/>
                        <a:t>We are learning to...</a:t>
                      </a:r>
                      <a:br>
                        <a:rPr lang="en-GB" sz="1200" dirty="0"/>
                      </a:br>
                      <a:r>
                        <a:rPr lang="en-GB" sz="1200" i="1" dirty="0"/>
                        <a:t>Consolidation of previous skills taught.</a:t>
                      </a:r>
                      <a:r>
                        <a:rPr lang="en-GB" sz="1200" dirty="0"/>
                        <a:t> </a:t>
                      </a:r>
                      <a:br>
                        <a:rPr lang="en-GB" sz="1200" dirty="0"/>
                      </a:br>
                      <a:r>
                        <a:rPr lang="en-GB" sz="1200" b="0" i="0" u="none" strike="noStrike" noProof="0" dirty="0"/>
                        <a:t>Understand position through words alone. Describe a familiar route. Discuss routes and locations, using words like ‘in front of’ and ‘behind’. </a:t>
                      </a:r>
                      <a:r>
                        <a:rPr lang="en-GB" sz="1200" b="0" i="0" u="none" strike="noStrike" noProof="0" dirty="0">
                          <a:latin typeface="Calibri"/>
                        </a:rPr>
                        <a:t>Begin to describe a sequence of events, real or fictional using words such as 'first', 'then'.</a:t>
                      </a:r>
                      <a:endParaRPr lang="en-GB" sz="1200" dirty="0"/>
                    </a:p>
                  </a:txBody>
                  <a:tcPr/>
                </a:tc>
                <a:extLst>
                  <a:ext uri="{0D108BD9-81ED-4DB2-BD59-A6C34878D82A}">
                    <a16:rowId xmlns:a16="http://schemas.microsoft.com/office/drawing/2014/main" val="328687736"/>
                  </a:ext>
                </a:extLst>
              </a:tr>
            </a:tbl>
          </a:graphicData>
        </a:graphic>
      </p:graphicFrame>
    </p:spTree>
    <p:extLst>
      <p:ext uri="{BB962C8B-B14F-4D97-AF65-F5344CB8AC3E}">
        <p14:creationId xmlns:p14="http://schemas.microsoft.com/office/powerpoint/2010/main" val="9626751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Tilda Classic Basics - Tiny Stars Fat 1/4 - Grey - Coast &amp; Country">
            <a:extLst>
              <a:ext uri="{FF2B5EF4-FFF2-40B4-BE49-F238E27FC236}">
                <a16:creationId xmlns:a16="http://schemas.microsoft.com/office/drawing/2014/main" id="{87611EC9-5631-4839-ACD3-60325DDCE893}"/>
              </a:ext>
            </a:extLst>
          </p:cNvPr>
          <p:cNvPicPr>
            <a:picLocks noChangeAspect="1" noChangeArrowheads="1"/>
          </p:cNvPicPr>
          <p:nvPr/>
        </p:nvPicPr>
        <p:blipFill>
          <a:blip r:embed="rId2">
            <a:clrChange>
              <a:clrFrom>
                <a:srgbClr val="F5F1E9"/>
              </a:clrFrom>
              <a:clrTo>
                <a:srgbClr val="F5F1E9">
                  <a:alpha val="0"/>
                </a:srgbClr>
              </a:clrTo>
            </a:clrChange>
            <a:duotone>
              <a:schemeClr val="bg2">
                <a:shade val="45000"/>
                <a:satMod val="135000"/>
              </a:schemeClr>
              <a:prstClr val="white"/>
            </a:duotone>
            <a:extLst>
              <a:ext uri="{BEBA8EAE-BF5A-486C-A8C5-ECC9F3942E4B}">
                <a14:imgProps xmlns:a14="http://schemas.microsoft.com/office/drawing/2010/main">
                  <a14:imgLayer r:embed="rId3">
                    <a14:imgEffect>
                      <a14:saturation sat="108000"/>
                    </a14:imgEffect>
                  </a14:imgLayer>
                </a14:imgProps>
              </a:ext>
              <a:ext uri="{28A0092B-C50C-407E-A947-70E740481C1C}">
                <a14:useLocalDpi xmlns:a14="http://schemas.microsoft.com/office/drawing/2010/main" val="0"/>
              </a:ext>
            </a:extLst>
          </a:blip>
          <a:srcRect/>
          <a:stretch>
            <a:fillRect/>
          </a:stretch>
        </p:blipFill>
        <p:spPr bwMode="auto">
          <a:xfrm>
            <a:off x="2870715" y="1148179"/>
            <a:ext cx="6243069" cy="47185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19008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Number of the week </a:t>
            </a:r>
            <a:endParaRPr lang="en-GB"/>
          </a:p>
        </p:txBody>
      </p:sp>
      <p:sp>
        <p:nvSpPr>
          <p:cNvPr id="6" name="TextBox 5">
            <a:extLst>
              <a:ext uri="{FF2B5EF4-FFF2-40B4-BE49-F238E27FC236}">
                <a16:creationId xmlns:a16="http://schemas.microsoft.com/office/drawing/2014/main" id="{8C6C80C3-7F14-479F-897A-419298B2D2E9}"/>
              </a:ext>
            </a:extLst>
          </p:cNvPr>
          <p:cNvSpPr txBox="1"/>
          <p:nvPr/>
        </p:nvSpPr>
        <p:spPr>
          <a:xfrm>
            <a:off x="486902" y="3271301"/>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Daily mental maths </a:t>
            </a:r>
            <a:endParaRPr lang="en-GB"/>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6740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Number rich environment</a:t>
            </a:r>
            <a:endParaRPr lang="en-GB"/>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9756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Spotting numbers in real life</a:t>
            </a:r>
            <a:endParaRPr lang="en-GB"/>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21626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Staff discussing age and birthdays </a:t>
            </a:r>
            <a:endParaRPr lang="en-GB"/>
          </a:p>
        </p:txBody>
      </p:sp>
      <p:sp>
        <p:nvSpPr>
          <p:cNvPr id="10" name="TextBox 9">
            <a:extLst>
              <a:ext uri="{FF2B5EF4-FFF2-40B4-BE49-F238E27FC236}">
                <a16:creationId xmlns:a16="http://schemas.microsoft.com/office/drawing/2014/main" id="{58A86738-5605-4828-AE84-0F58B126388D}"/>
              </a:ext>
            </a:extLst>
          </p:cNvPr>
          <p:cNvSpPr txBox="1"/>
          <p:nvPr/>
        </p:nvSpPr>
        <p:spPr>
          <a:xfrm>
            <a:off x="385393" y="4246106"/>
            <a:ext cx="3834063"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Immersive number focus in learning environment</a:t>
            </a:r>
            <a:endParaRPr lang="en-GB"/>
          </a:p>
        </p:txBody>
      </p:sp>
      <p:sp>
        <p:nvSpPr>
          <p:cNvPr id="11" name="TextBox 10">
            <a:extLst>
              <a:ext uri="{FF2B5EF4-FFF2-40B4-BE49-F238E27FC236}">
                <a16:creationId xmlns:a16="http://schemas.microsoft.com/office/drawing/2014/main" id="{34D5BAEE-FEAB-4C85-95E7-6CAD9EEE8FA7}"/>
              </a:ext>
            </a:extLst>
          </p:cNvPr>
          <p:cNvSpPr txBox="1"/>
          <p:nvPr/>
        </p:nvSpPr>
        <p:spPr>
          <a:xfrm>
            <a:off x="4427621" y="550825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Patterns in the environment, ourselves and objects </a:t>
            </a:r>
          </a:p>
        </p:txBody>
      </p:sp>
      <p:sp>
        <p:nvSpPr>
          <p:cNvPr id="12" name="TextBox 11">
            <a:extLst>
              <a:ext uri="{FF2B5EF4-FFF2-40B4-BE49-F238E27FC236}">
                <a16:creationId xmlns:a16="http://schemas.microsoft.com/office/drawing/2014/main" id="{D90BCB94-8344-4F70-9970-DD65968FA5A5}"/>
              </a:ext>
            </a:extLst>
          </p:cNvPr>
          <p:cNvSpPr txBox="1"/>
          <p:nvPr/>
        </p:nvSpPr>
        <p:spPr>
          <a:xfrm>
            <a:off x="449179" y="577805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Sand/water play </a:t>
            </a:r>
            <a:endParaRPr lang="en-GB"/>
          </a:p>
        </p:txBody>
      </p:sp>
      <p:sp>
        <p:nvSpPr>
          <p:cNvPr id="13" name="TextBox 12">
            <a:extLst>
              <a:ext uri="{FF2B5EF4-FFF2-40B4-BE49-F238E27FC236}">
                <a16:creationId xmlns:a16="http://schemas.microsoft.com/office/drawing/2014/main" id="{7C8D769A-517D-4DF3-AAA7-E753047242D2}"/>
              </a:ext>
            </a:extLst>
          </p:cNvPr>
          <p:cNvSpPr txBox="1"/>
          <p:nvPr/>
        </p:nvSpPr>
        <p:spPr>
          <a:xfrm>
            <a:off x="8261684" y="3419260"/>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Staff modelling mathematical language </a:t>
            </a:r>
            <a:endParaRPr lang="en-GB"/>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101281"/>
            <a:ext cx="12006470" cy="1325563"/>
          </a:xfrm>
        </p:spPr>
        <p:txBody>
          <a:bodyPr>
            <a:normAutofit/>
          </a:bodyPr>
          <a:lstStyle/>
          <a:p>
            <a:pPr algn="ctr"/>
            <a:r>
              <a:rPr lang="en-GB" sz="4000" b="1">
                <a:latin typeface="+mn-lt"/>
              </a:rPr>
              <a:t>Mathematics </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56680" y="211745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Forest School: spotting patterns and comparing natural objects</a:t>
            </a:r>
            <a:endParaRPr lang="en-GB"/>
          </a:p>
        </p:txBody>
      </p:sp>
      <p:sp>
        <p:nvSpPr>
          <p:cNvPr id="18" name="TextBox 17">
            <a:extLst>
              <a:ext uri="{FF2B5EF4-FFF2-40B4-BE49-F238E27FC236}">
                <a16:creationId xmlns:a16="http://schemas.microsoft.com/office/drawing/2014/main" id="{172F601B-7DC1-457A-9434-A229CC7FE59C}"/>
              </a:ext>
            </a:extLst>
          </p:cNvPr>
          <p:cNvSpPr txBox="1"/>
          <p:nvPr/>
        </p:nvSpPr>
        <p:spPr>
          <a:xfrm>
            <a:off x="8325852" y="444607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Staff modelling counting throughout daily routines </a:t>
            </a:r>
            <a:endParaRPr lang="en-GB" b="1"/>
          </a:p>
        </p:txBody>
      </p:sp>
      <p:sp>
        <p:nvSpPr>
          <p:cNvPr id="19" name="TextBox 18">
            <a:extLst>
              <a:ext uri="{FF2B5EF4-FFF2-40B4-BE49-F238E27FC236}">
                <a16:creationId xmlns:a16="http://schemas.microsoft.com/office/drawing/2014/main" id="{43EC7FCB-FEB8-4D90-BE9F-B5BAC63BB052}"/>
              </a:ext>
            </a:extLst>
          </p:cNvPr>
          <p:cNvSpPr txBox="1"/>
          <p:nvPr/>
        </p:nvSpPr>
        <p:spPr>
          <a:xfrm>
            <a:off x="4603039" y="2117458"/>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Shapes in toast </a:t>
            </a:r>
            <a:endParaRPr lang="en-GB"/>
          </a:p>
        </p:txBody>
      </p:sp>
      <p:sp>
        <p:nvSpPr>
          <p:cNvPr id="20" name="TextBox 19">
            <a:extLst>
              <a:ext uri="{FF2B5EF4-FFF2-40B4-BE49-F238E27FC236}">
                <a16:creationId xmlns:a16="http://schemas.microsoft.com/office/drawing/2014/main" id="{12EE19E4-0EF8-40B8-83D9-3F91E80F0997}"/>
              </a:ext>
            </a:extLst>
          </p:cNvPr>
          <p:cNvSpPr txBox="1"/>
          <p:nvPr/>
        </p:nvSpPr>
        <p:spPr>
          <a:xfrm>
            <a:off x="4520386" y="4327671"/>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Mathematical mark making</a:t>
            </a:r>
            <a:endParaRPr lang="en-GB"/>
          </a:p>
        </p:txBody>
      </p:sp>
      <p:sp>
        <p:nvSpPr>
          <p:cNvPr id="22" name="TextBox 21">
            <a:extLst>
              <a:ext uri="{FF2B5EF4-FFF2-40B4-BE49-F238E27FC236}">
                <a16:creationId xmlns:a16="http://schemas.microsoft.com/office/drawing/2014/main" id="{9A807CD8-E935-47C4-82E7-2781E6455D2F}"/>
              </a:ext>
            </a:extLst>
          </p:cNvPr>
          <p:cNvSpPr txBox="1"/>
          <p:nvPr/>
        </p:nvSpPr>
        <p:spPr>
          <a:xfrm>
            <a:off x="8378743" y="566283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Counting songs and rhymes </a:t>
            </a:r>
            <a:endParaRPr lang="en-GB"/>
          </a:p>
        </p:txBody>
      </p:sp>
      <p:sp>
        <p:nvSpPr>
          <p:cNvPr id="23" name="TextBox 22">
            <a:extLst>
              <a:ext uri="{FF2B5EF4-FFF2-40B4-BE49-F238E27FC236}">
                <a16:creationId xmlns:a16="http://schemas.microsoft.com/office/drawing/2014/main" id="{C1D42C22-D1C3-4EC3-8D78-8A5E0FBBAC22}"/>
              </a:ext>
            </a:extLst>
          </p:cNvPr>
          <p:cNvSpPr txBox="1"/>
          <p:nvPr/>
        </p:nvSpPr>
        <p:spPr>
          <a:xfrm>
            <a:off x="4427621" y="2878132"/>
            <a:ext cx="3489158" cy="957501"/>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Investigators at Parkside </a:t>
            </a:r>
          </a:p>
        </p:txBody>
      </p:sp>
    </p:spTree>
    <p:extLst>
      <p:ext uri="{BB962C8B-B14F-4D97-AF65-F5344CB8AC3E}">
        <p14:creationId xmlns:p14="http://schemas.microsoft.com/office/powerpoint/2010/main" val="18118747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06016" y="-313322"/>
            <a:ext cx="12006470" cy="1325563"/>
          </a:xfrm>
        </p:spPr>
        <p:txBody>
          <a:bodyPr>
            <a:normAutofit/>
          </a:bodyPr>
          <a:lstStyle/>
          <a:p>
            <a:pPr algn="ctr"/>
            <a:r>
              <a:rPr lang="en-GB" sz="4000" b="1">
                <a:latin typeface="+mn-lt"/>
              </a:rPr>
              <a:t>Understanding the world </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713989"/>
            <a:ext cx="12006470" cy="1845227"/>
          </a:xfrm>
        </p:spPr>
        <p:txBody>
          <a:bodyPr>
            <a:normAutofit/>
          </a:bodyPr>
          <a:lstStyle/>
          <a:p>
            <a:pPr marL="0" indent="0" algn="just">
              <a:buNone/>
            </a:pPr>
            <a:r>
              <a:rPr lang="en-GB" sz="1400"/>
              <a:t>Understanding the world involves guiding children to make sense of their physical world and their community.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 </a:t>
            </a:r>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2009796979"/>
              </p:ext>
            </p:extLst>
          </p:nvPr>
        </p:nvGraphicFramePr>
        <p:xfrm>
          <a:off x="185530" y="2260963"/>
          <a:ext cx="11714924" cy="2641523"/>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5552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769090">
                <a:tc>
                  <a:txBody>
                    <a:bodyPr/>
                    <a:lstStyle/>
                    <a:p>
                      <a:endParaRPr lang="en-GB" sz="1200" b="1"/>
                    </a:p>
                  </a:txBody>
                  <a:tcPr/>
                </a:tc>
                <a:tc>
                  <a:txBody>
                    <a:bodyPr/>
                    <a:lstStyle/>
                    <a:p>
                      <a:r>
                        <a:rPr lang="en-GB" sz="1200" dirty="0"/>
                        <a:t>We are learning to…</a:t>
                      </a:r>
                    </a:p>
                    <a:p>
                      <a:r>
                        <a:rPr lang="en-GB" sz="1200" dirty="0"/>
                        <a:t>Use all of our sense in hands-on exploration of natural materials. Explore collections of materials with similar and/or different properties. Talk about what we see, using a wide vocabulary.  Show interest in different occupations. Continue to develop positive attitude about the differences between people. </a:t>
                      </a:r>
                      <a:br>
                        <a:rPr lang="en-GB" sz="1200" dirty="0"/>
                      </a:br>
                      <a:endParaRPr lang="en-GB" sz="1200" dirty="0"/>
                    </a:p>
                  </a:txBody>
                  <a:tcPr/>
                </a:tc>
                <a:tc>
                  <a:txBody>
                    <a:bodyPr/>
                    <a:lstStyle/>
                    <a:p>
                      <a:r>
                        <a:rPr lang="en-GB" sz="1200" dirty="0"/>
                        <a:t>We are learning to...</a:t>
                      </a:r>
                      <a:br>
                        <a:rPr lang="en-GB" sz="1200" dirty="0"/>
                      </a:br>
                      <a:r>
                        <a:rPr lang="en-GB" sz="1200" b="0" i="1" u="none" strike="noStrike" noProof="0" dirty="0">
                          <a:latin typeface="Calibri"/>
                        </a:rPr>
                        <a:t>Consolidation of previous skills taught.</a:t>
                      </a:r>
                      <a:br>
                        <a:rPr lang="en-GB" sz="1200" b="0" i="1" u="none" strike="noStrike" noProof="0" dirty="0">
                          <a:latin typeface="Calibri"/>
                        </a:rPr>
                      </a:br>
                      <a:r>
                        <a:rPr lang="en-GB" sz="1200" b="0" i="0" u="none" strike="noStrike" noProof="0" dirty="0">
                          <a:latin typeface="Calibri"/>
                        </a:rPr>
                        <a:t>Plant seeds and care for growing plants. Understand the key features of the life cycle of a plant. Begin to understand the need to respect and care for the natural environment and all living things. Know that there are different countries in the world and talk about the differences they have experienced or seen in photos. Begin to make sense of their own life-story and family's history. </a:t>
                      </a:r>
                      <a:endParaRPr lang="en-GB" sz="1200" b="0" i="1" u="none" strike="noStrike" noProof="0" dirty="0"/>
                    </a:p>
                  </a:txBody>
                  <a:tcPr/>
                </a:tc>
                <a:tc>
                  <a:txBody>
                    <a:bodyPr/>
                    <a:lstStyle/>
                    <a:p>
                      <a:r>
                        <a:rPr lang="en-GB" sz="1200" dirty="0"/>
                        <a:t>We are learning to...</a:t>
                      </a:r>
                      <a:br>
                        <a:rPr lang="en-GB" sz="1200" dirty="0"/>
                      </a:br>
                      <a:r>
                        <a:rPr lang="en-GB" sz="1200" b="0" i="1" u="none" strike="noStrike" noProof="0" dirty="0">
                          <a:latin typeface="Calibri"/>
                        </a:rPr>
                        <a:t>Consolidation of previous skills taught.</a:t>
                      </a:r>
                      <a:br>
                        <a:rPr lang="en-GB" sz="1200" b="0" i="1" u="none" strike="noStrike" noProof="0" dirty="0">
                          <a:latin typeface="Calibri"/>
                        </a:rPr>
                      </a:br>
                      <a:r>
                        <a:rPr lang="en-GB" sz="1200" b="0" i="0" u="none" strike="noStrike" noProof="0" dirty="0">
                          <a:latin typeface="Calibri"/>
                        </a:rPr>
                        <a:t>Understand the key features of a life cycle of an animal. </a:t>
                      </a:r>
                      <a:r>
                        <a:rPr lang="en-GB" sz="1200" b="0" i="0" u="none" strike="noStrike" noProof="0" dirty="0"/>
                        <a:t>Explore and talk about different forces we can feel. </a:t>
                      </a:r>
                      <a:r>
                        <a:rPr lang="en-GB" sz="1200" b="0" i="0" u="none" strike="noStrike" noProof="0" dirty="0">
                          <a:latin typeface="Calibri"/>
                        </a:rPr>
                        <a:t>Explore how things work. </a:t>
                      </a:r>
                      <a:r>
                        <a:rPr lang="en-GB" sz="1200" b="0" i="0" u="none" strike="noStrike" noProof="0" dirty="0"/>
                        <a:t>Talk about the differences between materials and changes we notice. </a:t>
                      </a:r>
                      <a:endParaRPr lang="en-GB" sz="1200" b="0" i="1" u="none" strike="noStrike" noProof="0" dirty="0">
                        <a:latin typeface="Calibri"/>
                      </a:endParaRPr>
                    </a:p>
                  </a:txBody>
                  <a:tcPr/>
                </a:tc>
                <a:extLst>
                  <a:ext uri="{0D108BD9-81ED-4DB2-BD59-A6C34878D82A}">
                    <a16:rowId xmlns:a16="http://schemas.microsoft.com/office/drawing/2014/main" val="328687736"/>
                  </a:ext>
                </a:extLst>
              </a:tr>
            </a:tbl>
          </a:graphicData>
        </a:graphic>
      </p:graphicFrame>
    </p:spTree>
    <p:extLst>
      <p:ext uri="{BB962C8B-B14F-4D97-AF65-F5344CB8AC3E}">
        <p14:creationId xmlns:p14="http://schemas.microsoft.com/office/powerpoint/2010/main" val="12570309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 descr="Tilda Classic Basics - Tiny Stars Fat 1/4 - Grey - Coast &amp; Country">
            <a:extLst>
              <a:ext uri="{FF2B5EF4-FFF2-40B4-BE49-F238E27FC236}">
                <a16:creationId xmlns:a16="http://schemas.microsoft.com/office/drawing/2014/main" id="{F903DE84-D835-48D8-B1A5-C28B863BA21E}"/>
              </a:ext>
            </a:extLst>
          </p:cNvPr>
          <p:cNvPicPr>
            <a:picLocks noChangeAspect="1" noChangeArrowheads="1"/>
          </p:cNvPicPr>
          <p:nvPr/>
        </p:nvPicPr>
        <p:blipFill>
          <a:blip r:embed="rId2">
            <a:clrChange>
              <a:clrFrom>
                <a:srgbClr val="F5F1E9"/>
              </a:clrFrom>
              <a:clrTo>
                <a:srgbClr val="F5F1E9">
                  <a:alpha val="0"/>
                </a:srgbClr>
              </a:clrTo>
            </a:clrChange>
            <a:duotone>
              <a:schemeClr val="bg2">
                <a:shade val="45000"/>
                <a:satMod val="135000"/>
              </a:schemeClr>
              <a:prstClr val="white"/>
            </a:duotone>
            <a:extLst>
              <a:ext uri="{BEBA8EAE-BF5A-486C-A8C5-ECC9F3942E4B}">
                <a14:imgProps xmlns:a14="http://schemas.microsoft.com/office/drawing/2010/main">
                  <a14:imgLayer r:embed="rId3">
                    <a14:imgEffect>
                      <a14:saturation sat="108000"/>
                    </a14:imgEffect>
                  </a14:imgLayer>
                </a14:imgProps>
              </a:ext>
              <a:ext uri="{28A0092B-C50C-407E-A947-70E740481C1C}">
                <a14:useLocalDpi xmlns:a14="http://schemas.microsoft.com/office/drawing/2010/main" val="0"/>
              </a:ext>
            </a:extLst>
          </a:blip>
          <a:srcRect/>
          <a:stretch>
            <a:fillRect/>
          </a:stretch>
        </p:blipFill>
        <p:spPr bwMode="auto">
          <a:xfrm>
            <a:off x="2870715" y="1148179"/>
            <a:ext cx="6243069" cy="47185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25906" y="955774"/>
            <a:ext cx="3336758" cy="1634490"/>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Investigation of natural materials using magnifying glasses. Staff model observational skills and language</a:t>
            </a:r>
          </a:p>
        </p:txBody>
      </p:sp>
      <p:sp>
        <p:nvSpPr>
          <p:cNvPr id="6" name="TextBox 5">
            <a:extLst>
              <a:ext uri="{FF2B5EF4-FFF2-40B4-BE49-F238E27FC236}">
                <a16:creationId xmlns:a16="http://schemas.microsoft.com/office/drawing/2014/main" id="{8C6C80C3-7F14-479F-897A-419298B2D2E9}"/>
              </a:ext>
            </a:extLst>
          </p:cNvPr>
          <p:cNvSpPr txBox="1"/>
          <p:nvPr/>
        </p:nvSpPr>
        <p:spPr>
          <a:xfrm>
            <a:off x="408026" y="3388910"/>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All weather school puddle suits</a:t>
            </a:r>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6740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Messy play</a:t>
            </a:r>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9756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Baking and cooking</a:t>
            </a:r>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21626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Caterpillar experience </a:t>
            </a:r>
          </a:p>
        </p:txBody>
      </p:sp>
      <p:sp>
        <p:nvSpPr>
          <p:cNvPr id="10" name="TextBox 9">
            <a:extLst>
              <a:ext uri="{FF2B5EF4-FFF2-40B4-BE49-F238E27FC236}">
                <a16:creationId xmlns:a16="http://schemas.microsoft.com/office/drawing/2014/main" id="{58A86738-5605-4828-AE84-0F58B126388D}"/>
              </a:ext>
            </a:extLst>
          </p:cNvPr>
          <p:cNvSpPr txBox="1"/>
          <p:nvPr/>
        </p:nvSpPr>
        <p:spPr>
          <a:xfrm>
            <a:off x="408027" y="4638423"/>
            <a:ext cx="3834063"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Family photographs and sharing of memories and occupations</a:t>
            </a:r>
          </a:p>
        </p:txBody>
      </p:sp>
      <p:sp>
        <p:nvSpPr>
          <p:cNvPr id="11" name="TextBox 10">
            <a:extLst>
              <a:ext uri="{FF2B5EF4-FFF2-40B4-BE49-F238E27FC236}">
                <a16:creationId xmlns:a16="http://schemas.microsoft.com/office/drawing/2014/main" id="{34D5BAEE-FEAB-4C85-95E7-6CAD9EEE8FA7}"/>
              </a:ext>
            </a:extLst>
          </p:cNvPr>
          <p:cNvSpPr txBox="1"/>
          <p:nvPr/>
        </p:nvSpPr>
        <p:spPr>
          <a:xfrm>
            <a:off x="8152063" y="366915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Weather stations, collecting leaves, collecting rain water </a:t>
            </a:r>
          </a:p>
        </p:txBody>
      </p:sp>
      <p:sp>
        <p:nvSpPr>
          <p:cNvPr id="12" name="TextBox 11">
            <a:extLst>
              <a:ext uri="{FF2B5EF4-FFF2-40B4-BE49-F238E27FC236}">
                <a16:creationId xmlns:a16="http://schemas.microsoft.com/office/drawing/2014/main" id="{D90BCB94-8344-4F70-9970-DD65968FA5A5}"/>
              </a:ext>
            </a:extLst>
          </p:cNvPr>
          <p:cNvSpPr txBox="1"/>
          <p:nvPr/>
        </p:nvSpPr>
        <p:spPr>
          <a:xfrm>
            <a:off x="3465095" y="5450031"/>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Inviting interesting occupations to visit and talk about their jobs</a:t>
            </a:r>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37150"/>
            <a:ext cx="12006470" cy="1325563"/>
          </a:xfrm>
        </p:spPr>
        <p:txBody>
          <a:bodyPr>
            <a:normAutofit/>
          </a:bodyPr>
          <a:lstStyle/>
          <a:p>
            <a:pPr algn="ctr"/>
            <a:r>
              <a:rPr lang="en-GB" sz="4000" b="1">
                <a:latin typeface="+mn-lt"/>
              </a:rPr>
              <a:t>Understanding the world</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56678" y="2716471"/>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Forest School</a:t>
            </a:r>
          </a:p>
        </p:txBody>
      </p:sp>
      <p:sp>
        <p:nvSpPr>
          <p:cNvPr id="19" name="TextBox 18">
            <a:extLst>
              <a:ext uri="{FF2B5EF4-FFF2-40B4-BE49-F238E27FC236}">
                <a16:creationId xmlns:a16="http://schemas.microsoft.com/office/drawing/2014/main" id="{43EC7FCB-FEB8-4D90-BE9F-B5BAC63BB052}"/>
              </a:ext>
            </a:extLst>
          </p:cNvPr>
          <p:cNvSpPr txBox="1"/>
          <p:nvPr/>
        </p:nvSpPr>
        <p:spPr>
          <a:xfrm>
            <a:off x="4603039" y="2117458"/>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Natural objects play </a:t>
            </a:r>
          </a:p>
        </p:txBody>
      </p:sp>
      <p:sp>
        <p:nvSpPr>
          <p:cNvPr id="20" name="TextBox 19">
            <a:extLst>
              <a:ext uri="{FF2B5EF4-FFF2-40B4-BE49-F238E27FC236}">
                <a16:creationId xmlns:a16="http://schemas.microsoft.com/office/drawing/2014/main" id="{12EE19E4-0EF8-40B8-83D9-3F91E80F0997}"/>
              </a:ext>
            </a:extLst>
          </p:cNvPr>
          <p:cNvSpPr txBox="1"/>
          <p:nvPr/>
        </p:nvSpPr>
        <p:spPr>
          <a:xfrm>
            <a:off x="7568386" y="566238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Exploration of mechanical toys</a:t>
            </a:r>
          </a:p>
        </p:txBody>
      </p:sp>
      <p:sp>
        <p:nvSpPr>
          <p:cNvPr id="21" name="TextBox 20">
            <a:extLst>
              <a:ext uri="{FF2B5EF4-FFF2-40B4-BE49-F238E27FC236}">
                <a16:creationId xmlns:a16="http://schemas.microsoft.com/office/drawing/2014/main" id="{8ECEB60C-DF44-42FC-94F1-3A91EE413C94}"/>
              </a:ext>
            </a:extLst>
          </p:cNvPr>
          <p:cNvSpPr txBox="1"/>
          <p:nvPr/>
        </p:nvSpPr>
        <p:spPr>
          <a:xfrm>
            <a:off x="6240379" y="4662126"/>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err="1"/>
              <a:t>Quilma</a:t>
            </a:r>
            <a:r>
              <a:rPr lang="en-GB"/>
              <a:t> the hedgehog visit</a:t>
            </a:r>
          </a:p>
        </p:txBody>
      </p:sp>
      <p:sp>
        <p:nvSpPr>
          <p:cNvPr id="23" name="TextBox 22">
            <a:extLst>
              <a:ext uri="{FF2B5EF4-FFF2-40B4-BE49-F238E27FC236}">
                <a16:creationId xmlns:a16="http://schemas.microsoft.com/office/drawing/2014/main" id="{ACF90D4A-1831-4A83-97A1-2D91280F2AB1}"/>
              </a:ext>
            </a:extLst>
          </p:cNvPr>
          <p:cNvSpPr txBox="1"/>
          <p:nvPr/>
        </p:nvSpPr>
        <p:spPr>
          <a:xfrm>
            <a:off x="408026" y="6261640"/>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Reindeer visitors</a:t>
            </a:r>
          </a:p>
        </p:txBody>
      </p:sp>
      <p:sp>
        <p:nvSpPr>
          <p:cNvPr id="24" name="TextBox 23">
            <a:extLst>
              <a:ext uri="{FF2B5EF4-FFF2-40B4-BE49-F238E27FC236}">
                <a16:creationId xmlns:a16="http://schemas.microsoft.com/office/drawing/2014/main" id="{FBADC491-B7CF-4A55-985A-60EE7CE9714F}"/>
              </a:ext>
            </a:extLst>
          </p:cNvPr>
          <p:cNvSpPr txBox="1"/>
          <p:nvPr/>
        </p:nvSpPr>
        <p:spPr>
          <a:xfrm>
            <a:off x="2510589" y="4097984"/>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Parkside vegetable patch</a:t>
            </a:r>
          </a:p>
        </p:txBody>
      </p:sp>
      <p:sp>
        <p:nvSpPr>
          <p:cNvPr id="22" name="TextBox 21">
            <a:extLst>
              <a:ext uri="{FF2B5EF4-FFF2-40B4-BE49-F238E27FC236}">
                <a16:creationId xmlns:a16="http://schemas.microsoft.com/office/drawing/2014/main" id="{4BF448B7-E827-4BD8-A079-537227BED343}"/>
              </a:ext>
            </a:extLst>
          </p:cNvPr>
          <p:cNvSpPr txBox="1"/>
          <p:nvPr/>
        </p:nvSpPr>
        <p:spPr>
          <a:xfrm>
            <a:off x="4237121" y="2878132"/>
            <a:ext cx="3616158" cy="919401"/>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Investigators at Parkside </a:t>
            </a:r>
          </a:p>
        </p:txBody>
      </p:sp>
      <p:sp>
        <p:nvSpPr>
          <p:cNvPr id="25" name="TextBox 24">
            <a:extLst>
              <a:ext uri="{FF2B5EF4-FFF2-40B4-BE49-F238E27FC236}">
                <a16:creationId xmlns:a16="http://schemas.microsoft.com/office/drawing/2014/main" id="{D6E55121-4C2E-41A4-8AD0-78A23B125937}"/>
              </a:ext>
            </a:extLst>
          </p:cNvPr>
          <p:cNvSpPr txBox="1"/>
          <p:nvPr/>
        </p:nvSpPr>
        <p:spPr>
          <a:xfrm>
            <a:off x="8153511" y="2920614"/>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t>Exploring programmable toys</a:t>
            </a:r>
          </a:p>
        </p:txBody>
      </p:sp>
      <p:sp>
        <p:nvSpPr>
          <p:cNvPr id="26" name="TextBox 25">
            <a:extLst>
              <a:ext uri="{FF2B5EF4-FFF2-40B4-BE49-F238E27FC236}">
                <a16:creationId xmlns:a16="http://schemas.microsoft.com/office/drawing/2014/main" id="{B2339714-394B-4342-9FF3-BCD331FE8BD9}"/>
              </a:ext>
            </a:extLst>
          </p:cNvPr>
          <p:cNvSpPr txBox="1"/>
          <p:nvPr/>
        </p:nvSpPr>
        <p:spPr>
          <a:xfrm>
            <a:off x="9127178" y="475864"/>
            <a:ext cx="254300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t>Frogspawn experience</a:t>
            </a:r>
          </a:p>
        </p:txBody>
      </p:sp>
    </p:spTree>
    <p:extLst>
      <p:ext uri="{BB962C8B-B14F-4D97-AF65-F5344CB8AC3E}">
        <p14:creationId xmlns:p14="http://schemas.microsoft.com/office/powerpoint/2010/main" val="40492207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06016" y="-313322"/>
            <a:ext cx="12006470" cy="1325563"/>
          </a:xfrm>
        </p:spPr>
        <p:txBody>
          <a:bodyPr>
            <a:normAutofit/>
          </a:bodyPr>
          <a:lstStyle/>
          <a:p>
            <a:pPr algn="ctr"/>
            <a:r>
              <a:rPr lang="en-GB" sz="4000" b="1">
                <a:latin typeface="+mn-lt"/>
              </a:rPr>
              <a:t>Expressive arts and design</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713989"/>
            <a:ext cx="12006470" cy="1845227"/>
          </a:xfrm>
        </p:spPr>
        <p:txBody>
          <a:bodyPr>
            <a:normAutofit/>
          </a:bodyPr>
          <a:lstStyle/>
          <a:p>
            <a:pPr marL="0" indent="0" algn="just">
              <a:buNone/>
            </a:pPr>
            <a:r>
              <a:rPr lang="en-GB" sz="1400"/>
              <a:t>The development of children’s artistic and cultural awareness supports their imagination and creativity. It is important that children have regular opportunities to engage with the arts, enabling them to explore and play with a wide range of media and materials. The quality and variety of what children see, hear and participate in is crucial for developing their understanding, self‑expression, vocabulary and ability to communicate through the arts. The frequency, repetition and depth of their experiences are fundamental to their progress in interpreting and appreciating what they hear, respond to and observe. </a:t>
            </a:r>
            <a:endParaRPr lang="en-GB" sz="700"/>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1802541163"/>
              </p:ext>
            </p:extLst>
          </p:nvPr>
        </p:nvGraphicFramePr>
        <p:xfrm>
          <a:off x="185530" y="2260963"/>
          <a:ext cx="11714924" cy="3007283"/>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5552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769090">
                <a:tc>
                  <a:txBody>
                    <a:bodyPr/>
                    <a:lstStyle/>
                    <a:p>
                      <a:endParaRPr lang="en-GB" sz="1200" b="1"/>
                    </a:p>
                  </a:txBody>
                  <a:tcPr/>
                </a:tc>
                <a:tc>
                  <a:txBody>
                    <a:bodyPr/>
                    <a:lstStyle/>
                    <a:p>
                      <a:r>
                        <a:rPr lang="en-GB" sz="1200" dirty="0"/>
                        <a:t>We are learning to…</a:t>
                      </a:r>
                      <a:br>
                        <a:rPr lang="en-GB" sz="1200" dirty="0"/>
                      </a:br>
                      <a:r>
                        <a:rPr lang="en-GB" sz="1200" dirty="0"/>
                        <a:t>Take part in simple pretend play, using an object to represent something else even though they are not similar. Make imaginative and complex ‘small worlds’ with blocks and construction kits, such as a city with different buildings and a park. Explore different materials freely, to develop our ideas about how to use them and what to make. Develop our own ideas and then decide which materials to use to express them. Join different materials and explore different textures. Create closed shapes with continuous lines and begin to use these shapes to represent objects. Explore colour and colour mixing. Listen with increased attention to sounds. Respond to what we have heard, expressing our thoughts and feelings. Remember and sing entire songs. Play instruments with increasing control to express our feelings and ideas. </a:t>
                      </a:r>
                    </a:p>
                  </a:txBody>
                  <a:tcPr/>
                </a:tc>
                <a:tc>
                  <a:txBody>
                    <a:bodyPr/>
                    <a:lstStyle/>
                    <a:p>
                      <a:r>
                        <a:rPr lang="en-GB" sz="1200" dirty="0"/>
                        <a:t>We are learning to...</a:t>
                      </a:r>
                      <a:br>
                        <a:rPr lang="en-GB" sz="1200" dirty="0"/>
                      </a:br>
                      <a:r>
                        <a:rPr lang="en-GB" sz="1200" b="0" i="0" u="none" strike="noStrike" noProof="0" dirty="0">
                          <a:latin typeface="Calibri"/>
                        </a:rPr>
                        <a:t>Consolidation of previous skills taught.</a:t>
                      </a:r>
                      <a:br>
                        <a:rPr lang="en-GB" sz="1200" b="0" i="0" u="none" strike="noStrike" noProof="0" dirty="0">
                          <a:latin typeface="Calibri"/>
                        </a:rPr>
                      </a:br>
                      <a:r>
                        <a:rPr lang="en-GB" sz="1200" b="0" i="0" u="none" strike="noStrike" noProof="0" dirty="0">
                          <a:latin typeface="Calibri"/>
                        </a:rPr>
                        <a:t>Use drawing to represent ideas like movement or loud noises. Show different emotions in painting. Sing the pitch of a tone sung by another person. Sing the melodic shape of familiar songs. Create our own songs or improvise a song around one we know. </a:t>
                      </a:r>
                      <a:endParaRPr lang="en-GB" sz="1200" i="0" dirty="0"/>
                    </a:p>
                  </a:txBody>
                  <a:tcPr/>
                </a:tc>
                <a:tc>
                  <a:txBody>
                    <a:bodyPr/>
                    <a:lstStyle/>
                    <a:p>
                      <a:r>
                        <a:rPr lang="en-GB" sz="1200" dirty="0"/>
                        <a:t>We are learning to...</a:t>
                      </a:r>
                      <a:br>
                        <a:rPr lang="en-GB" sz="1200" dirty="0"/>
                      </a:br>
                      <a:r>
                        <a:rPr lang="en-GB" sz="1200" b="0" i="1" u="none" strike="noStrike" noProof="0" dirty="0">
                          <a:latin typeface="Calibri"/>
                        </a:rPr>
                        <a:t>Consolidation of previous skills taught.</a:t>
                      </a:r>
                      <a:br>
                        <a:rPr lang="en-GB" sz="1200" b="0" i="1" u="none" strike="noStrike" noProof="0" dirty="0">
                          <a:latin typeface="Calibri"/>
                        </a:rPr>
                      </a:br>
                      <a:r>
                        <a:rPr lang="en-GB" sz="1200" b="0" i="0" u="none" strike="noStrike" noProof="0" dirty="0">
                          <a:latin typeface="Calibri"/>
                        </a:rPr>
                        <a:t>Draw with increasing complexity and detail, such as representing a face with a circle and including details. Show different emotions in our drawings. </a:t>
                      </a:r>
                      <a:endParaRPr lang="en-GB" sz="1200" b="1" i="1" u="none" strike="noStrike" noProof="0" dirty="0">
                        <a:latin typeface="Calibri"/>
                      </a:endParaRPr>
                    </a:p>
                  </a:txBody>
                  <a:tcPr/>
                </a:tc>
                <a:extLst>
                  <a:ext uri="{0D108BD9-81ED-4DB2-BD59-A6C34878D82A}">
                    <a16:rowId xmlns:a16="http://schemas.microsoft.com/office/drawing/2014/main" val="328687736"/>
                  </a:ext>
                </a:extLst>
              </a:tr>
            </a:tbl>
          </a:graphicData>
        </a:graphic>
      </p:graphicFrame>
    </p:spTree>
    <p:extLst>
      <p:ext uri="{BB962C8B-B14F-4D97-AF65-F5344CB8AC3E}">
        <p14:creationId xmlns:p14="http://schemas.microsoft.com/office/powerpoint/2010/main" val="2707270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ilda Classic Basics - Tiny Stars Fat 1/4 - Grey - Coast &amp; Country">
            <a:extLst>
              <a:ext uri="{FF2B5EF4-FFF2-40B4-BE49-F238E27FC236}">
                <a16:creationId xmlns:a16="http://schemas.microsoft.com/office/drawing/2014/main" id="{E6A30E6D-4A3F-45F3-A71D-D19541C5A715}"/>
              </a:ext>
            </a:extLst>
          </p:cNvPr>
          <p:cNvPicPr>
            <a:picLocks noChangeAspect="1" noChangeArrowheads="1"/>
          </p:cNvPicPr>
          <p:nvPr/>
        </p:nvPicPr>
        <p:blipFill>
          <a:blip r:embed="rId2">
            <a:clrChange>
              <a:clrFrom>
                <a:srgbClr val="F5F1E9"/>
              </a:clrFrom>
              <a:clrTo>
                <a:srgbClr val="F5F1E9">
                  <a:alpha val="0"/>
                </a:srgbClr>
              </a:clrTo>
            </a:clrChange>
            <a:duotone>
              <a:schemeClr val="bg2">
                <a:shade val="45000"/>
                <a:satMod val="135000"/>
              </a:schemeClr>
              <a:prstClr val="white"/>
            </a:duotone>
            <a:extLst>
              <a:ext uri="{BEBA8EAE-BF5A-486C-A8C5-ECC9F3942E4B}">
                <a14:imgProps xmlns:a14="http://schemas.microsoft.com/office/drawing/2010/main">
                  <a14:imgLayer r:embed="rId3">
                    <a14:imgEffect>
                      <a14:saturation sat="108000"/>
                    </a14:imgEffect>
                  </a14:imgLayer>
                </a14:imgProps>
              </a:ext>
              <a:ext uri="{28A0092B-C50C-407E-A947-70E740481C1C}">
                <a14:useLocalDpi xmlns:a14="http://schemas.microsoft.com/office/drawing/2010/main" val="0"/>
              </a:ext>
            </a:extLst>
          </a:blip>
          <a:srcRect/>
          <a:stretch>
            <a:fillRect/>
          </a:stretch>
        </p:blipFill>
        <p:spPr bwMode="auto">
          <a:xfrm>
            <a:off x="2870715" y="1148179"/>
            <a:ext cx="6243069" cy="47185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069992"/>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Listening to a range of musical instruments </a:t>
            </a:r>
            <a:endParaRPr lang="en-GB"/>
          </a:p>
        </p:txBody>
      </p:sp>
      <p:sp>
        <p:nvSpPr>
          <p:cNvPr id="6" name="TextBox 5">
            <a:extLst>
              <a:ext uri="{FF2B5EF4-FFF2-40B4-BE49-F238E27FC236}">
                <a16:creationId xmlns:a16="http://schemas.microsoft.com/office/drawing/2014/main" id="{8C6C80C3-7F14-479F-897A-419298B2D2E9}"/>
              </a:ext>
            </a:extLst>
          </p:cNvPr>
          <p:cNvSpPr txBox="1"/>
          <p:nvPr/>
        </p:nvSpPr>
        <p:spPr>
          <a:xfrm>
            <a:off x="449179" y="3120410"/>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Body percussion</a:t>
            </a:r>
            <a:endParaRPr lang="en-GB"/>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6740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Special day celebrations </a:t>
            </a:r>
            <a:endParaRPr lang="en-GB"/>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27910"/>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Freely able to draw indoors and outdoors </a:t>
            </a:r>
            <a:endParaRPr lang="en-GB"/>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21626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Making our own paintbrushes using natural objects </a:t>
            </a:r>
            <a:endParaRPr lang="en-GB"/>
          </a:p>
        </p:txBody>
      </p:sp>
      <p:sp>
        <p:nvSpPr>
          <p:cNvPr id="10" name="TextBox 9">
            <a:extLst>
              <a:ext uri="{FF2B5EF4-FFF2-40B4-BE49-F238E27FC236}">
                <a16:creationId xmlns:a16="http://schemas.microsoft.com/office/drawing/2014/main" id="{58A86738-5605-4828-AE84-0F58B126388D}"/>
              </a:ext>
            </a:extLst>
          </p:cNvPr>
          <p:cNvSpPr txBox="1"/>
          <p:nvPr/>
        </p:nvSpPr>
        <p:spPr>
          <a:xfrm>
            <a:off x="449179" y="4153767"/>
            <a:ext cx="3834063"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Listening to a variety of music and creating movements to match </a:t>
            </a:r>
            <a:endParaRPr lang="en-GB"/>
          </a:p>
        </p:txBody>
      </p:sp>
      <p:sp>
        <p:nvSpPr>
          <p:cNvPr id="11" name="TextBox 10">
            <a:extLst>
              <a:ext uri="{FF2B5EF4-FFF2-40B4-BE49-F238E27FC236}">
                <a16:creationId xmlns:a16="http://schemas.microsoft.com/office/drawing/2014/main" id="{34D5BAEE-FEAB-4C85-95E7-6CAD9EEE8FA7}"/>
              </a:ext>
            </a:extLst>
          </p:cNvPr>
          <p:cNvSpPr txBox="1"/>
          <p:nvPr/>
        </p:nvSpPr>
        <p:spPr>
          <a:xfrm>
            <a:off x="8454189" y="382613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Story telling </a:t>
            </a:r>
            <a:endParaRPr lang="en-GB"/>
          </a:p>
        </p:txBody>
      </p:sp>
      <p:sp>
        <p:nvSpPr>
          <p:cNvPr id="12" name="TextBox 11">
            <a:extLst>
              <a:ext uri="{FF2B5EF4-FFF2-40B4-BE49-F238E27FC236}">
                <a16:creationId xmlns:a16="http://schemas.microsoft.com/office/drawing/2014/main" id="{D90BCB94-8344-4F70-9970-DD65968FA5A5}"/>
              </a:ext>
            </a:extLst>
          </p:cNvPr>
          <p:cNvSpPr txBox="1"/>
          <p:nvPr/>
        </p:nvSpPr>
        <p:spPr>
          <a:xfrm>
            <a:off x="2759242" y="528535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Dancing </a:t>
            </a:r>
            <a:endParaRPr lang="en-GB"/>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37150"/>
            <a:ext cx="12006470" cy="1325563"/>
          </a:xfrm>
        </p:spPr>
        <p:txBody>
          <a:bodyPr>
            <a:normAutofit/>
          </a:bodyPr>
          <a:lstStyle/>
          <a:p>
            <a:pPr algn="ctr"/>
            <a:r>
              <a:rPr lang="en-GB" sz="4000" b="1">
                <a:latin typeface="+mn-lt"/>
              </a:rPr>
              <a:t>Expressive arts and design</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56680" y="211745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Daily Nursery rhyme time</a:t>
            </a:r>
          </a:p>
        </p:txBody>
      </p:sp>
      <p:sp>
        <p:nvSpPr>
          <p:cNvPr id="19" name="TextBox 18">
            <a:extLst>
              <a:ext uri="{FF2B5EF4-FFF2-40B4-BE49-F238E27FC236}">
                <a16:creationId xmlns:a16="http://schemas.microsoft.com/office/drawing/2014/main" id="{43EC7FCB-FEB8-4D90-BE9F-B5BAC63BB052}"/>
              </a:ext>
            </a:extLst>
          </p:cNvPr>
          <p:cNvSpPr txBox="1"/>
          <p:nvPr/>
        </p:nvSpPr>
        <p:spPr>
          <a:xfrm>
            <a:off x="4603039" y="1858718"/>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Making cards for celebrations </a:t>
            </a:r>
            <a:endParaRPr lang="en-GB"/>
          </a:p>
        </p:txBody>
      </p:sp>
      <p:sp>
        <p:nvSpPr>
          <p:cNvPr id="20" name="TextBox 19">
            <a:extLst>
              <a:ext uri="{FF2B5EF4-FFF2-40B4-BE49-F238E27FC236}">
                <a16:creationId xmlns:a16="http://schemas.microsoft.com/office/drawing/2014/main" id="{12EE19E4-0EF8-40B8-83D9-3F91E80F0997}"/>
              </a:ext>
            </a:extLst>
          </p:cNvPr>
          <p:cNvSpPr txBox="1"/>
          <p:nvPr/>
        </p:nvSpPr>
        <p:spPr>
          <a:xfrm>
            <a:off x="7568386" y="566238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Performing our own nativity</a:t>
            </a:r>
            <a:endParaRPr lang="en-GB"/>
          </a:p>
        </p:txBody>
      </p:sp>
      <p:sp>
        <p:nvSpPr>
          <p:cNvPr id="21" name="TextBox 20">
            <a:extLst>
              <a:ext uri="{FF2B5EF4-FFF2-40B4-BE49-F238E27FC236}">
                <a16:creationId xmlns:a16="http://schemas.microsoft.com/office/drawing/2014/main" id="{8ECEB60C-DF44-42FC-94F1-3A91EE413C94}"/>
              </a:ext>
            </a:extLst>
          </p:cNvPr>
          <p:cNvSpPr txBox="1"/>
          <p:nvPr/>
        </p:nvSpPr>
        <p:spPr>
          <a:xfrm>
            <a:off x="4484324" y="4592518"/>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Drama </a:t>
            </a:r>
            <a:endParaRPr lang="en-GB"/>
          </a:p>
        </p:txBody>
      </p:sp>
      <p:sp>
        <p:nvSpPr>
          <p:cNvPr id="23" name="TextBox 22">
            <a:extLst>
              <a:ext uri="{FF2B5EF4-FFF2-40B4-BE49-F238E27FC236}">
                <a16:creationId xmlns:a16="http://schemas.microsoft.com/office/drawing/2014/main" id="{ACF90D4A-1831-4A83-97A1-2D91280F2AB1}"/>
              </a:ext>
            </a:extLst>
          </p:cNvPr>
          <p:cNvSpPr txBox="1"/>
          <p:nvPr/>
        </p:nvSpPr>
        <p:spPr>
          <a:xfrm>
            <a:off x="408026" y="6261640"/>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Artist focus to work in the style of</a:t>
            </a:r>
            <a:endParaRPr lang="en-GB"/>
          </a:p>
        </p:txBody>
      </p:sp>
      <p:sp>
        <p:nvSpPr>
          <p:cNvPr id="18" name="TextBox 17">
            <a:extLst>
              <a:ext uri="{FF2B5EF4-FFF2-40B4-BE49-F238E27FC236}">
                <a16:creationId xmlns:a16="http://schemas.microsoft.com/office/drawing/2014/main" id="{D07234B2-252E-40F2-80E0-9D9AA8695C3B}"/>
              </a:ext>
            </a:extLst>
          </p:cNvPr>
          <p:cNvSpPr txBox="1"/>
          <p:nvPr/>
        </p:nvSpPr>
        <p:spPr>
          <a:xfrm>
            <a:off x="8406063" y="312243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Role play area</a:t>
            </a:r>
            <a:endParaRPr lang="en-GB"/>
          </a:p>
        </p:txBody>
      </p:sp>
      <p:sp>
        <p:nvSpPr>
          <p:cNvPr id="24" name="TextBox 23">
            <a:extLst>
              <a:ext uri="{FF2B5EF4-FFF2-40B4-BE49-F238E27FC236}">
                <a16:creationId xmlns:a16="http://schemas.microsoft.com/office/drawing/2014/main" id="{A0665924-5FF1-4285-9DB4-FD06E9A1CED3}"/>
              </a:ext>
            </a:extLst>
          </p:cNvPr>
          <p:cNvSpPr txBox="1"/>
          <p:nvPr/>
        </p:nvSpPr>
        <p:spPr>
          <a:xfrm>
            <a:off x="4427621" y="2865432"/>
            <a:ext cx="3705058" cy="919401"/>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Investigators at Parkside </a:t>
            </a:r>
          </a:p>
        </p:txBody>
      </p:sp>
      <p:sp>
        <p:nvSpPr>
          <p:cNvPr id="25" name="TextBox 24">
            <a:extLst>
              <a:ext uri="{FF2B5EF4-FFF2-40B4-BE49-F238E27FC236}">
                <a16:creationId xmlns:a16="http://schemas.microsoft.com/office/drawing/2014/main" id="{E618D904-5CF1-46E8-AB2D-25394D253F5C}"/>
              </a:ext>
            </a:extLst>
          </p:cNvPr>
          <p:cNvSpPr txBox="1"/>
          <p:nvPr/>
        </p:nvSpPr>
        <p:spPr>
          <a:xfrm>
            <a:off x="8635258" y="465603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Adults modelling imaginative play </a:t>
            </a:r>
            <a:endParaRPr lang="en-GB"/>
          </a:p>
        </p:txBody>
      </p:sp>
    </p:spTree>
    <p:extLst>
      <p:ext uri="{BB962C8B-B14F-4D97-AF65-F5344CB8AC3E}">
        <p14:creationId xmlns:p14="http://schemas.microsoft.com/office/powerpoint/2010/main" val="37261380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6" descr="A picture containing text, different, colorful, same&#10;&#10;Description automatically generated">
            <a:extLst>
              <a:ext uri="{FF2B5EF4-FFF2-40B4-BE49-F238E27FC236}">
                <a16:creationId xmlns:a16="http://schemas.microsoft.com/office/drawing/2014/main" id="{8CD20539-AAA4-437B-99E8-5398450FBA45}"/>
              </a:ext>
            </a:extLst>
          </p:cNvPr>
          <p:cNvPicPr>
            <a:picLocks noChangeAspect="1"/>
          </p:cNvPicPr>
          <p:nvPr/>
        </p:nvPicPr>
        <p:blipFill>
          <a:blip r:embed="rId2"/>
          <a:stretch>
            <a:fillRect/>
          </a:stretch>
        </p:blipFill>
        <p:spPr>
          <a:xfrm rot="21354513">
            <a:off x="3128516" y="1558506"/>
            <a:ext cx="3318294" cy="502057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9E5D7E7F-9DE7-4561-986B-E149A2275DB2}"/>
              </a:ext>
            </a:extLst>
          </p:cNvPr>
          <p:cNvSpPr>
            <a:spLocks noGrp="1"/>
          </p:cNvSpPr>
          <p:nvPr>
            <p:ph type="title"/>
          </p:nvPr>
        </p:nvSpPr>
        <p:spPr/>
        <p:txBody>
          <a:bodyPr>
            <a:normAutofit/>
          </a:bodyPr>
          <a:lstStyle/>
          <a:p>
            <a:pPr algn="ctr"/>
            <a:r>
              <a:rPr lang="en-US" sz="6000" b="1" dirty="0">
                <a:latin typeface="Calibri"/>
                <a:cs typeface="Calibri Light"/>
              </a:rPr>
              <a:t>The Rangers’ Curriculum</a:t>
            </a:r>
          </a:p>
        </p:txBody>
      </p:sp>
      <p:pic>
        <p:nvPicPr>
          <p:cNvPr id="5" name="Picture 4" descr="A picture containing text, clipart&#10;&#10;Description automatically generated">
            <a:extLst>
              <a:ext uri="{FF2B5EF4-FFF2-40B4-BE49-F238E27FC236}">
                <a16:creationId xmlns:a16="http://schemas.microsoft.com/office/drawing/2014/main" id="{515A87EA-1671-4F72-A188-B9100A804D4A}"/>
              </a:ext>
            </a:extLst>
          </p:cNvPr>
          <p:cNvPicPr>
            <a:picLocks noChangeAspect="1"/>
          </p:cNvPicPr>
          <p:nvPr/>
        </p:nvPicPr>
        <p:blipFill>
          <a:blip r:embed="rId3"/>
          <a:stretch>
            <a:fillRect/>
          </a:stretch>
        </p:blipFill>
        <p:spPr>
          <a:xfrm>
            <a:off x="278157" y="277652"/>
            <a:ext cx="1047896" cy="1105054"/>
          </a:xfrm>
          <a:prstGeom prst="rect">
            <a:avLst/>
          </a:prstGeom>
        </p:spPr>
      </p:pic>
      <p:pic>
        <p:nvPicPr>
          <p:cNvPr id="6" name="Picture 5" descr="A picture containing text, clipart&#10;&#10;Description automatically generated">
            <a:extLst>
              <a:ext uri="{FF2B5EF4-FFF2-40B4-BE49-F238E27FC236}">
                <a16:creationId xmlns:a16="http://schemas.microsoft.com/office/drawing/2014/main" id="{4B8F04E5-39A8-405D-AE4D-6781EA19B3FC}"/>
              </a:ext>
            </a:extLst>
          </p:cNvPr>
          <p:cNvPicPr>
            <a:picLocks noChangeAspect="1"/>
          </p:cNvPicPr>
          <p:nvPr/>
        </p:nvPicPr>
        <p:blipFill>
          <a:blip r:embed="rId3"/>
          <a:stretch>
            <a:fillRect/>
          </a:stretch>
        </p:blipFill>
        <p:spPr>
          <a:xfrm>
            <a:off x="10831657" y="278717"/>
            <a:ext cx="1047896" cy="1105054"/>
          </a:xfrm>
          <a:prstGeom prst="rect">
            <a:avLst/>
          </a:prstGeom>
        </p:spPr>
      </p:pic>
      <p:pic>
        <p:nvPicPr>
          <p:cNvPr id="10" name="Picture 10" descr="Diagram&#10;&#10;Description automatically generated">
            <a:extLst>
              <a:ext uri="{FF2B5EF4-FFF2-40B4-BE49-F238E27FC236}">
                <a16:creationId xmlns:a16="http://schemas.microsoft.com/office/drawing/2014/main" id="{0B8E1C16-84C1-4CB0-AC95-2D4F56AC70E3}"/>
              </a:ext>
            </a:extLst>
          </p:cNvPr>
          <p:cNvPicPr>
            <a:picLocks noChangeAspect="1"/>
          </p:cNvPicPr>
          <p:nvPr/>
        </p:nvPicPr>
        <p:blipFill>
          <a:blip r:embed="rId4"/>
          <a:stretch>
            <a:fillRect/>
          </a:stretch>
        </p:blipFill>
        <p:spPr>
          <a:xfrm rot="302093">
            <a:off x="252080" y="2441102"/>
            <a:ext cx="2700067" cy="40285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Picture 18" descr="A picture containing text, grass, different, outdoor&#10;&#10;Description automatically generated">
            <a:extLst>
              <a:ext uri="{FF2B5EF4-FFF2-40B4-BE49-F238E27FC236}">
                <a16:creationId xmlns:a16="http://schemas.microsoft.com/office/drawing/2014/main" id="{2AEA43CB-E051-4F32-9B67-7C6A7F8C75CC}"/>
              </a:ext>
            </a:extLst>
          </p:cNvPr>
          <p:cNvPicPr>
            <a:picLocks noChangeAspect="1"/>
          </p:cNvPicPr>
          <p:nvPr/>
        </p:nvPicPr>
        <p:blipFill>
          <a:blip r:embed="rId5"/>
          <a:stretch>
            <a:fillRect/>
          </a:stretch>
        </p:blipFill>
        <p:spPr>
          <a:xfrm rot="228179">
            <a:off x="6712866" y="1537704"/>
            <a:ext cx="2843841" cy="28438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Picture 11">
            <a:extLst>
              <a:ext uri="{FF2B5EF4-FFF2-40B4-BE49-F238E27FC236}">
                <a16:creationId xmlns:a16="http://schemas.microsoft.com/office/drawing/2014/main" id="{38A5B532-5B3B-408B-BA2B-672D77342F5F}"/>
              </a:ext>
            </a:extLst>
          </p:cNvPr>
          <p:cNvPicPr>
            <a:picLocks noChangeAspect="1"/>
          </p:cNvPicPr>
          <p:nvPr/>
        </p:nvPicPr>
        <p:blipFill>
          <a:blip r:embed="rId6"/>
          <a:stretch>
            <a:fillRect/>
          </a:stretch>
        </p:blipFill>
        <p:spPr>
          <a:xfrm rot="21302156">
            <a:off x="9507093" y="3013432"/>
            <a:ext cx="2355012" cy="35684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870339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1B5DE8D3-7176-4618-9FEA-83AEFB676139}"/>
              </a:ext>
            </a:extLst>
          </p:cNvPr>
          <p:cNvGraphicFramePr>
            <a:graphicFrameLocks noGrp="1"/>
          </p:cNvGraphicFramePr>
          <p:nvPr>
            <p:extLst>
              <p:ext uri="{D42A27DB-BD31-4B8C-83A1-F6EECF244321}">
                <p14:modId xmlns:p14="http://schemas.microsoft.com/office/powerpoint/2010/main" val="3258316423"/>
              </p:ext>
            </p:extLst>
          </p:nvPr>
        </p:nvGraphicFramePr>
        <p:xfrm>
          <a:off x="165273" y="119733"/>
          <a:ext cx="11861453" cy="4515414"/>
        </p:xfrm>
        <a:graphic>
          <a:graphicData uri="http://schemas.openxmlformats.org/drawingml/2006/table">
            <a:tbl>
              <a:tblPr firstRow="1" bandRow="1">
                <a:tableStyleId>{5C22544A-7EE6-4342-B048-85BDC9FD1C3A}</a:tableStyleId>
              </a:tblPr>
              <a:tblGrid>
                <a:gridCol w="2833259">
                  <a:extLst>
                    <a:ext uri="{9D8B030D-6E8A-4147-A177-3AD203B41FA5}">
                      <a16:colId xmlns:a16="http://schemas.microsoft.com/office/drawing/2014/main" val="359391115"/>
                    </a:ext>
                  </a:extLst>
                </a:gridCol>
                <a:gridCol w="3009398">
                  <a:extLst>
                    <a:ext uri="{9D8B030D-6E8A-4147-A177-3AD203B41FA5}">
                      <a16:colId xmlns:a16="http://schemas.microsoft.com/office/drawing/2014/main" val="981241150"/>
                    </a:ext>
                  </a:extLst>
                </a:gridCol>
                <a:gridCol w="3009398">
                  <a:extLst>
                    <a:ext uri="{9D8B030D-6E8A-4147-A177-3AD203B41FA5}">
                      <a16:colId xmlns:a16="http://schemas.microsoft.com/office/drawing/2014/main" val="4238045778"/>
                    </a:ext>
                  </a:extLst>
                </a:gridCol>
                <a:gridCol w="3009398">
                  <a:extLst>
                    <a:ext uri="{9D8B030D-6E8A-4147-A177-3AD203B41FA5}">
                      <a16:colId xmlns:a16="http://schemas.microsoft.com/office/drawing/2014/main" val="218200871"/>
                    </a:ext>
                  </a:extLst>
                </a:gridCol>
              </a:tblGrid>
              <a:tr h="369590">
                <a:tc gridSpan="4">
                  <a:txBody>
                    <a:bodyPr/>
                    <a:lstStyle/>
                    <a:p>
                      <a:pPr algn="ctr"/>
                      <a:r>
                        <a:rPr lang="en-GB" dirty="0"/>
                        <a:t>The Rangers Termly Planner </a:t>
                      </a: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65793574"/>
                  </a:ext>
                </a:extLst>
              </a:tr>
              <a:tr h="360762">
                <a:tc>
                  <a:txBody>
                    <a:bodyPr/>
                    <a:lstStyle/>
                    <a:p>
                      <a:endParaRPr lang="en-GB" sz="1100"/>
                    </a:p>
                  </a:txBody>
                  <a:tcPr/>
                </a:tc>
                <a:tc>
                  <a:txBody>
                    <a:bodyPr/>
                    <a:lstStyle/>
                    <a:p>
                      <a:pPr algn="ctr"/>
                      <a:r>
                        <a:rPr lang="en-GB" sz="1100" b="1"/>
                        <a:t>Autumn</a:t>
                      </a:r>
                    </a:p>
                  </a:txBody>
                  <a:tcPr/>
                </a:tc>
                <a:tc>
                  <a:txBody>
                    <a:bodyPr/>
                    <a:lstStyle/>
                    <a:p>
                      <a:pPr algn="ctr"/>
                      <a:r>
                        <a:rPr lang="en-GB" sz="1100" b="1" dirty="0"/>
                        <a:t>Spring</a:t>
                      </a:r>
                    </a:p>
                  </a:txBody>
                  <a:tcPr/>
                </a:tc>
                <a:tc>
                  <a:txBody>
                    <a:bodyPr/>
                    <a:lstStyle/>
                    <a:p>
                      <a:pPr algn="ctr"/>
                      <a:r>
                        <a:rPr lang="en-GB" sz="1100" b="1"/>
                        <a:t>Summer</a:t>
                      </a:r>
                    </a:p>
                  </a:txBody>
                  <a:tcPr/>
                </a:tc>
                <a:extLst>
                  <a:ext uri="{0D108BD9-81ED-4DB2-BD59-A6C34878D82A}">
                    <a16:rowId xmlns:a16="http://schemas.microsoft.com/office/drawing/2014/main" val="3628756056"/>
                  </a:ext>
                </a:extLst>
              </a:tr>
              <a:tr h="586275">
                <a:tc>
                  <a:txBody>
                    <a:bodyPr/>
                    <a:lstStyle/>
                    <a:p>
                      <a:r>
                        <a:rPr lang="en-GB" sz="1100" b="1"/>
                        <a:t>Launch Day &amp; Celebration</a:t>
                      </a:r>
                    </a:p>
                  </a:txBody>
                  <a:tcPr/>
                </a:tc>
                <a:tc>
                  <a:txBody>
                    <a:bodyPr/>
                    <a:lstStyle/>
                    <a:p>
                      <a:r>
                        <a:rPr lang="en-GB" sz="1100" dirty="0"/>
                        <a:t>Wonderful first week</a:t>
                      </a:r>
                      <a:br>
                        <a:rPr lang="en-GB" sz="1100" dirty="0"/>
                      </a:br>
                      <a:r>
                        <a:rPr lang="en-GB" sz="1100" dirty="0"/>
                        <a:t>Nativity speaking roles</a:t>
                      </a:r>
                      <a:br>
                        <a:rPr lang="en-GB" sz="1100" dirty="0"/>
                      </a:br>
                      <a:r>
                        <a:rPr lang="en-GB" sz="1100" dirty="0"/>
                        <a:t>My First Day photo </a:t>
                      </a:r>
                    </a:p>
                  </a:txBody>
                  <a:tcPr/>
                </a:tc>
                <a:tc>
                  <a:txBody>
                    <a:bodyPr/>
                    <a:lstStyle/>
                    <a:p>
                      <a:r>
                        <a:rPr lang="en-GB" sz="1100" dirty="0"/>
                        <a:t>World Adventurers</a:t>
                      </a:r>
                      <a:br>
                        <a:rPr lang="en-GB" sz="1100" dirty="0"/>
                      </a:br>
                      <a:r>
                        <a:rPr lang="en-GB" sz="1100" dirty="0"/>
                        <a:t>Parkside aeroplane experience </a:t>
                      </a:r>
                      <a:br>
                        <a:rPr lang="en-GB" sz="1100" dirty="0"/>
                      </a:br>
                      <a:endParaRPr lang="en-GB" sz="1100" dirty="0"/>
                    </a:p>
                  </a:txBody>
                  <a:tcPr/>
                </a:tc>
                <a:tc>
                  <a:txBody>
                    <a:bodyPr/>
                    <a:lstStyle/>
                    <a:p>
                      <a:r>
                        <a:rPr lang="en-GB" sz="1100"/>
                        <a:t>Fairy Tale Ball </a:t>
                      </a:r>
                    </a:p>
                  </a:txBody>
                  <a:tcPr/>
                </a:tc>
                <a:extLst>
                  <a:ext uri="{0D108BD9-81ED-4DB2-BD59-A6C34878D82A}">
                    <a16:rowId xmlns:a16="http://schemas.microsoft.com/office/drawing/2014/main" val="3356678973"/>
                  </a:ext>
                </a:extLst>
              </a:tr>
              <a:tr h="578242">
                <a:tc>
                  <a:txBody>
                    <a:bodyPr/>
                    <a:lstStyle/>
                    <a:p>
                      <a:r>
                        <a:rPr lang="en-GB" sz="1100" b="1"/>
                        <a:t>Parental Contribution</a:t>
                      </a:r>
                    </a:p>
                  </a:txBody>
                  <a:tcPr/>
                </a:tc>
                <a:tc>
                  <a:txBody>
                    <a:bodyPr/>
                    <a:lstStyle/>
                    <a:p>
                      <a:r>
                        <a:rPr lang="en-GB" sz="1100" dirty="0"/>
                        <a:t>Bedtime stories </a:t>
                      </a:r>
                      <a:br>
                        <a:rPr lang="en-GB" sz="1100" dirty="0"/>
                      </a:br>
                      <a:r>
                        <a:rPr lang="en-GB" sz="1100" dirty="0"/>
                        <a:t>Autumn scavenger hunt </a:t>
                      </a:r>
                      <a:br>
                        <a:rPr lang="en-GB" sz="1100" dirty="0"/>
                      </a:br>
                      <a:endParaRPr lang="en-GB" sz="1100" dirty="0"/>
                    </a:p>
                  </a:txBody>
                  <a:tcPr/>
                </a:tc>
                <a:tc>
                  <a:txBody>
                    <a:bodyPr/>
                    <a:lstStyle/>
                    <a:p>
                      <a:r>
                        <a:rPr lang="en-GB" sz="1100" dirty="0"/>
                        <a:t>School garden planters</a:t>
                      </a:r>
                      <a:br>
                        <a:rPr lang="en-GB" sz="1100" dirty="0"/>
                      </a:br>
                      <a:r>
                        <a:rPr lang="en-GB" sz="1100" dirty="0"/>
                        <a:t>Parkside Spring trail </a:t>
                      </a:r>
                    </a:p>
                  </a:txBody>
                  <a:tcPr/>
                </a:tc>
                <a:tc>
                  <a:txBody>
                    <a:bodyPr/>
                    <a:lstStyle/>
                    <a:p>
                      <a:r>
                        <a:rPr lang="en-US" sz="1100" dirty="0"/>
                        <a:t>Family photographs from holidays in the past </a:t>
                      </a:r>
                      <a:br>
                        <a:rPr lang="en-US" sz="1100" dirty="0"/>
                      </a:br>
                      <a:r>
                        <a:rPr lang="en-US" sz="1100" dirty="0"/>
                        <a:t>Parkside Summer trail</a:t>
                      </a:r>
                      <a:endParaRPr lang="en-GB" sz="1100" dirty="0"/>
                    </a:p>
                  </a:txBody>
                  <a:tcPr/>
                </a:tc>
                <a:extLst>
                  <a:ext uri="{0D108BD9-81ED-4DB2-BD59-A6C34878D82A}">
                    <a16:rowId xmlns:a16="http://schemas.microsoft.com/office/drawing/2014/main" val="1121494956"/>
                  </a:ext>
                </a:extLst>
              </a:tr>
              <a:tr h="615699">
                <a:tc>
                  <a:txBody>
                    <a:bodyPr/>
                    <a:lstStyle/>
                    <a:p>
                      <a:r>
                        <a:rPr lang="en-GB" sz="1100" b="1"/>
                        <a:t>Visits/Visitors</a:t>
                      </a:r>
                    </a:p>
                  </a:txBody>
                  <a:tcPr/>
                </a:tc>
                <a:tc>
                  <a:txBody>
                    <a:bodyPr/>
                    <a:lstStyle/>
                    <a:p>
                      <a:r>
                        <a:rPr lang="en-GB" sz="1100" dirty="0"/>
                        <a:t>Nocturnal and diurnal animals</a:t>
                      </a:r>
                      <a:br>
                        <a:rPr lang="en-GB" sz="1100" dirty="0"/>
                      </a:br>
                      <a:r>
                        <a:rPr lang="en-GB" sz="1100" dirty="0"/>
                        <a:t>Festive Fun in the Forest </a:t>
                      </a:r>
                    </a:p>
                  </a:txBody>
                  <a:tcPr/>
                </a:tc>
                <a:tc>
                  <a:txBody>
                    <a:bodyPr/>
                    <a:lstStyle/>
                    <a:p>
                      <a:r>
                        <a:rPr lang="en-GB" sz="1100"/>
                        <a:t>Living Eggs, Peak Wildlife Park, Pilot, Cabin crew, Visiting Church at Easter</a:t>
                      </a:r>
                    </a:p>
                  </a:txBody>
                  <a:tcPr/>
                </a:tc>
                <a:tc>
                  <a:txBody>
                    <a:bodyPr/>
                    <a:lstStyle/>
                    <a:p>
                      <a:r>
                        <a:rPr lang="en-US" sz="1100" dirty="0"/>
                        <a:t>Islamic visitors into school </a:t>
                      </a:r>
                      <a:endParaRPr lang="en-GB" sz="1100" dirty="0"/>
                    </a:p>
                  </a:txBody>
                  <a:tcPr/>
                </a:tc>
                <a:extLst>
                  <a:ext uri="{0D108BD9-81ED-4DB2-BD59-A6C34878D82A}">
                    <a16:rowId xmlns:a16="http://schemas.microsoft.com/office/drawing/2014/main" val="591316816"/>
                  </a:ext>
                </a:extLst>
              </a:tr>
              <a:tr h="456507">
                <a:tc>
                  <a:txBody>
                    <a:bodyPr/>
                    <a:lstStyle/>
                    <a:p>
                      <a:r>
                        <a:rPr lang="en-GB" sz="1100" b="1"/>
                        <a:t>Celebrations</a:t>
                      </a:r>
                    </a:p>
                  </a:txBody>
                  <a:tcPr/>
                </a:tc>
                <a:tc>
                  <a:txBody>
                    <a:bodyPr/>
                    <a:lstStyle/>
                    <a:p>
                      <a:r>
                        <a:rPr lang="en-GB" sz="1100"/>
                        <a:t>Harvest, Bonfire Night, Autumn, Remembrance Day, Diwali, Christmas</a:t>
                      </a:r>
                    </a:p>
                  </a:txBody>
                  <a:tcPr/>
                </a:tc>
                <a:tc>
                  <a:txBody>
                    <a:bodyPr/>
                    <a:lstStyle/>
                    <a:p>
                      <a:r>
                        <a:rPr lang="en-GB" sz="1100" dirty="0"/>
                        <a:t>New Year, Chinese New Year, Mother's Day, Holi Festival, Easter</a:t>
                      </a:r>
                    </a:p>
                  </a:txBody>
                  <a:tcPr/>
                </a:tc>
                <a:tc>
                  <a:txBody>
                    <a:bodyPr/>
                    <a:lstStyle/>
                    <a:p>
                      <a:r>
                        <a:rPr lang="en-GB" sz="1100" dirty="0"/>
                        <a:t>Eid al-</a:t>
                      </a:r>
                      <a:r>
                        <a:rPr lang="en-GB" sz="1100" dirty="0" err="1"/>
                        <a:t>Fitr</a:t>
                      </a:r>
                      <a:r>
                        <a:rPr lang="en-GB" sz="1100" dirty="0"/>
                        <a:t>, Ramadan</a:t>
                      </a:r>
                    </a:p>
                  </a:txBody>
                  <a:tcPr/>
                </a:tc>
                <a:extLst>
                  <a:ext uri="{0D108BD9-81ED-4DB2-BD59-A6C34878D82A}">
                    <a16:rowId xmlns:a16="http://schemas.microsoft.com/office/drawing/2014/main" val="698862090"/>
                  </a:ext>
                </a:extLst>
              </a:tr>
              <a:tr h="292632">
                <a:tc>
                  <a:txBody>
                    <a:bodyPr/>
                    <a:lstStyle/>
                    <a:p>
                      <a:r>
                        <a:rPr lang="en-GB" sz="1100" b="1"/>
                        <a:t>Parkside Values</a:t>
                      </a:r>
                    </a:p>
                  </a:txBody>
                  <a:tcPr/>
                </a:tc>
                <a:tc>
                  <a:txBody>
                    <a:bodyPr/>
                    <a:lstStyle/>
                    <a:p>
                      <a:r>
                        <a:rPr lang="en-GB" sz="1100" b="1"/>
                        <a:t>Kindness</a:t>
                      </a:r>
                      <a:r>
                        <a:rPr lang="en-GB" sz="1100"/>
                        <a:t> and </a:t>
                      </a:r>
                      <a:r>
                        <a:rPr lang="en-GB" sz="1100" b="1"/>
                        <a:t>Honesty</a:t>
                      </a:r>
                    </a:p>
                  </a:txBody>
                  <a:tcPr/>
                </a:tc>
                <a:tc>
                  <a:txBody>
                    <a:bodyPr/>
                    <a:lstStyle/>
                    <a:p>
                      <a:r>
                        <a:rPr lang="en-GB" sz="1100" b="1"/>
                        <a:t>Pride </a:t>
                      </a:r>
                      <a:r>
                        <a:rPr lang="en-GB" sz="1100" b="0"/>
                        <a:t>and </a:t>
                      </a:r>
                      <a:r>
                        <a:rPr lang="en-GB" sz="1100" b="1"/>
                        <a:t>Determination</a:t>
                      </a:r>
                    </a:p>
                  </a:txBody>
                  <a:tcPr/>
                </a:tc>
                <a:tc>
                  <a:txBody>
                    <a:bodyPr/>
                    <a:lstStyle/>
                    <a:p>
                      <a:r>
                        <a:rPr lang="en-GB" sz="1100" b="1"/>
                        <a:t>Respect </a:t>
                      </a:r>
                      <a:r>
                        <a:rPr lang="en-GB" sz="1100"/>
                        <a:t>and </a:t>
                      </a:r>
                      <a:r>
                        <a:rPr lang="en-GB" sz="1100" b="1"/>
                        <a:t>Independence</a:t>
                      </a:r>
                    </a:p>
                  </a:txBody>
                  <a:tcPr/>
                </a:tc>
                <a:extLst>
                  <a:ext uri="{0D108BD9-81ED-4DB2-BD59-A6C34878D82A}">
                    <a16:rowId xmlns:a16="http://schemas.microsoft.com/office/drawing/2014/main" val="1684044649"/>
                  </a:ext>
                </a:extLst>
              </a:tr>
              <a:tr h="523586">
                <a:tc>
                  <a:txBody>
                    <a:bodyPr/>
                    <a:lstStyle/>
                    <a:p>
                      <a:r>
                        <a:rPr lang="en-GB" sz="1100" b="1"/>
                        <a:t>Forest School</a:t>
                      </a:r>
                    </a:p>
                  </a:txBody>
                  <a:tcPr/>
                </a:tc>
                <a:tc>
                  <a:txBody>
                    <a:bodyPr/>
                    <a:lstStyle/>
                    <a:p>
                      <a:r>
                        <a:rPr lang="en-GB" sz="1100"/>
                        <a:t>Rules, routines, independence. Building bonfires, bird feeders </a:t>
                      </a:r>
                    </a:p>
                  </a:txBody>
                  <a:tcPr/>
                </a:tc>
                <a:tc>
                  <a:txBody>
                    <a:bodyPr/>
                    <a:lstStyle/>
                    <a:p>
                      <a:r>
                        <a:rPr lang="en-GB" sz="1100"/>
                        <a:t>Landscaping and creating a school garden, </a:t>
                      </a:r>
                      <a:r>
                        <a:rPr lang="en-GB" sz="1100" err="1"/>
                        <a:t>springwatch</a:t>
                      </a:r>
                      <a:r>
                        <a:rPr lang="en-GB" sz="1100"/>
                        <a:t> </a:t>
                      </a:r>
                    </a:p>
                  </a:txBody>
                  <a:tcPr/>
                </a:tc>
                <a:tc>
                  <a:txBody>
                    <a:bodyPr/>
                    <a:lstStyle/>
                    <a:p>
                      <a:pPr lvl="0">
                        <a:buNone/>
                      </a:pPr>
                      <a:r>
                        <a:rPr lang="en-GB" sz="1100" b="0" i="0" u="none" strike="noStrike" noProof="0" dirty="0">
                          <a:latin typeface="Calibri"/>
                        </a:rPr>
                        <a:t>Building Shelters </a:t>
                      </a:r>
                      <a:br>
                        <a:rPr lang="en-GB" sz="1100" b="0" i="0" u="none" strike="noStrike" noProof="0" dirty="0">
                          <a:latin typeface="Calibri"/>
                        </a:rPr>
                      </a:br>
                      <a:r>
                        <a:rPr lang="en-GB" sz="1100" b="0" i="0" u="none" strike="noStrike" noProof="0" dirty="0">
                          <a:latin typeface="Calibri"/>
                        </a:rPr>
                        <a:t>Forest School with Mr Sutton </a:t>
                      </a:r>
                    </a:p>
                  </a:txBody>
                  <a:tcPr/>
                </a:tc>
                <a:extLst>
                  <a:ext uri="{0D108BD9-81ED-4DB2-BD59-A6C34878D82A}">
                    <a16:rowId xmlns:a16="http://schemas.microsoft.com/office/drawing/2014/main" val="1757550486"/>
                  </a:ext>
                </a:extLst>
              </a:tr>
              <a:tr h="707918">
                <a:tc>
                  <a:txBody>
                    <a:bodyPr/>
                    <a:lstStyle/>
                    <a:p>
                      <a:r>
                        <a:rPr lang="en-GB" sz="1100" b="1"/>
                        <a:t>Key Vocabulary</a:t>
                      </a:r>
                    </a:p>
                  </a:txBody>
                  <a:tcPr/>
                </a:tc>
                <a:tc>
                  <a:txBody>
                    <a:bodyPr/>
                    <a:lstStyle/>
                    <a:p>
                      <a:pPr lvl="0">
                        <a:buNone/>
                      </a:pPr>
                      <a:r>
                        <a:rPr lang="en-GB" sz="1100" b="0" i="0" u="none" strike="noStrike" noProof="0">
                          <a:latin typeface="Calibri"/>
                        </a:rPr>
                        <a:t>Respect, similar, different, natural, nocturnal, diurnal, hibernation, habitat, celebration, season </a:t>
                      </a:r>
                    </a:p>
                  </a:txBody>
                  <a:tcPr/>
                </a:tc>
                <a:tc>
                  <a:txBody>
                    <a:bodyPr/>
                    <a:lstStyle/>
                    <a:p>
                      <a:pPr lvl="0" algn="l">
                        <a:lnSpc>
                          <a:spcPct val="100000"/>
                        </a:lnSpc>
                        <a:spcBef>
                          <a:spcPts val="0"/>
                        </a:spcBef>
                        <a:spcAft>
                          <a:spcPts val="0"/>
                        </a:spcAft>
                        <a:buNone/>
                      </a:pPr>
                      <a:r>
                        <a:rPr lang="en-GB" sz="1100" b="0" i="0" u="none" strike="noStrike" noProof="0" dirty="0">
                          <a:latin typeface="Calibri"/>
                        </a:rPr>
                        <a:t>Change, bravery, exploration, country, continent, climate, travel, transport, life cycle, tradition, celebration, culture, sowing, planting</a:t>
                      </a:r>
                      <a:endParaRPr lang="en-US" sz="1100" dirty="0"/>
                    </a:p>
                  </a:txBody>
                  <a:tcPr/>
                </a:tc>
                <a:tc>
                  <a:txBody>
                    <a:bodyPr/>
                    <a:lstStyle/>
                    <a:p>
                      <a:pPr lvl="0" algn="l">
                        <a:lnSpc>
                          <a:spcPct val="100000"/>
                        </a:lnSpc>
                        <a:spcBef>
                          <a:spcPts val="0"/>
                        </a:spcBef>
                        <a:spcAft>
                          <a:spcPts val="0"/>
                        </a:spcAft>
                        <a:buNone/>
                      </a:pPr>
                      <a:r>
                        <a:rPr lang="en-GB" sz="1100" b="0" i="0" u="none" strike="noStrike" noProof="0" dirty="0">
                          <a:latin typeface="Calibri"/>
                        </a:rPr>
                        <a:t>Traditional tale, </a:t>
                      </a:r>
                      <a:r>
                        <a:rPr lang="en-GB" sz="1100" b="0" i="0" u="none" strike="noStrike" noProof="0" dirty="0" err="1">
                          <a:latin typeface="Calibri"/>
                        </a:rPr>
                        <a:t>fairytale</a:t>
                      </a:r>
                      <a:r>
                        <a:rPr lang="en-GB" sz="1100" b="0" i="0" u="none" strike="noStrike" noProof="0" dirty="0">
                          <a:latin typeface="Calibri"/>
                        </a:rPr>
                        <a:t>, mini-beast, ocean, creature, change, past, History</a:t>
                      </a:r>
                    </a:p>
                    <a:p>
                      <a:pPr lvl="0">
                        <a:buNone/>
                      </a:pPr>
                      <a:endParaRPr lang="en-GB" sz="1100" dirty="0"/>
                    </a:p>
                  </a:txBody>
                  <a:tcPr/>
                </a:tc>
                <a:extLst>
                  <a:ext uri="{0D108BD9-81ED-4DB2-BD59-A6C34878D82A}">
                    <a16:rowId xmlns:a16="http://schemas.microsoft.com/office/drawing/2014/main" val="2177896122"/>
                  </a:ext>
                </a:extLst>
              </a:tr>
            </a:tbl>
          </a:graphicData>
        </a:graphic>
      </p:graphicFrame>
    </p:spTree>
    <p:extLst>
      <p:ext uri="{BB962C8B-B14F-4D97-AF65-F5344CB8AC3E}">
        <p14:creationId xmlns:p14="http://schemas.microsoft.com/office/powerpoint/2010/main" val="119511066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243A4-8665-4A63-AC10-0988896907F3}"/>
              </a:ext>
            </a:extLst>
          </p:cNvPr>
          <p:cNvSpPr>
            <a:spLocks noGrp="1"/>
          </p:cNvSpPr>
          <p:nvPr>
            <p:ph type="title"/>
          </p:nvPr>
        </p:nvSpPr>
        <p:spPr>
          <a:xfrm>
            <a:off x="998621" y="-253708"/>
            <a:ext cx="10515600" cy="1325563"/>
          </a:xfrm>
        </p:spPr>
        <p:txBody>
          <a:bodyPr>
            <a:normAutofit/>
          </a:bodyPr>
          <a:lstStyle/>
          <a:p>
            <a:pPr algn="ctr"/>
            <a:r>
              <a:rPr lang="en-US" sz="3600" b="1" dirty="0"/>
              <a:t>White Rose </a:t>
            </a:r>
            <a:r>
              <a:rPr lang="en-US" sz="3600" b="1" dirty="0" err="1"/>
              <a:t>Maths</a:t>
            </a:r>
            <a:r>
              <a:rPr lang="en-US" sz="3600" b="1" dirty="0"/>
              <a:t> Yearly Overview</a:t>
            </a:r>
            <a:endParaRPr lang="en-GB" sz="3600" b="1" dirty="0"/>
          </a:p>
        </p:txBody>
      </p:sp>
      <p:pic>
        <p:nvPicPr>
          <p:cNvPr id="5" name="Picture 4" descr="Reception-Scheme-Guidance-for-Teachers-and-FAQs-Autumn-2021-1.pdf - Adobe Acrobat Reader DC">
            <a:extLst>
              <a:ext uri="{FF2B5EF4-FFF2-40B4-BE49-F238E27FC236}">
                <a16:creationId xmlns:a16="http://schemas.microsoft.com/office/drawing/2014/main" id="{308081E4-425A-425E-96EE-83DAB8EEF509}"/>
              </a:ext>
            </a:extLst>
          </p:cNvPr>
          <p:cNvPicPr>
            <a:picLocks noChangeAspect="1"/>
          </p:cNvPicPr>
          <p:nvPr/>
        </p:nvPicPr>
        <p:blipFill rotWithShape="1">
          <a:blip r:embed="rId2">
            <a:extLst>
              <a:ext uri="{28A0092B-C50C-407E-A947-70E740481C1C}">
                <a14:useLocalDpi xmlns:a14="http://schemas.microsoft.com/office/drawing/2010/main" val="0"/>
              </a:ext>
            </a:extLst>
          </a:blip>
          <a:srcRect l="14243" t="33565" r="32999" b="15079"/>
          <a:stretch/>
        </p:blipFill>
        <p:spPr>
          <a:xfrm>
            <a:off x="677779" y="866274"/>
            <a:ext cx="10968789" cy="5470358"/>
          </a:xfrm>
          <a:prstGeom prst="rect">
            <a:avLst/>
          </a:prstGeom>
        </p:spPr>
      </p:pic>
    </p:spTree>
    <p:extLst>
      <p:ext uri="{BB962C8B-B14F-4D97-AF65-F5344CB8AC3E}">
        <p14:creationId xmlns:p14="http://schemas.microsoft.com/office/powerpoint/2010/main" val="32278399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45E40-39FD-476C-9EA6-29F7854C0452}"/>
              </a:ext>
            </a:extLst>
          </p:cNvPr>
          <p:cNvSpPr>
            <a:spLocks noGrp="1"/>
          </p:cNvSpPr>
          <p:nvPr>
            <p:ph type="title"/>
          </p:nvPr>
        </p:nvSpPr>
        <p:spPr>
          <a:xfrm>
            <a:off x="-120316" y="-48828"/>
            <a:ext cx="12432632" cy="1325563"/>
          </a:xfrm>
        </p:spPr>
        <p:txBody>
          <a:bodyPr/>
          <a:lstStyle/>
          <a:p>
            <a:pPr algn="ctr"/>
            <a:r>
              <a:rPr lang="en-US" b="1" dirty="0"/>
              <a:t>Little </a:t>
            </a:r>
            <a:r>
              <a:rPr lang="en-US" b="1" dirty="0" err="1"/>
              <a:t>Wandle</a:t>
            </a:r>
            <a:r>
              <a:rPr lang="en-US" b="1" dirty="0"/>
              <a:t> Phonics Overview: Autumn and Spring </a:t>
            </a:r>
            <a:endParaRPr lang="en-GB" b="1" dirty="0"/>
          </a:p>
        </p:txBody>
      </p:sp>
      <p:pic>
        <p:nvPicPr>
          <p:cNvPr id="5" name="Picture 4" descr="Reception_Autumn_1_templates (1).pdf - Adobe Acrobat Reader DC">
            <a:extLst>
              <a:ext uri="{FF2B5EF4-FFF2-40B4-BE49-F238E27FC236}">
                <a16:creationId xmlns:a16="http://schemas.microsoft.com/office/drawing/2014/main" id="{336CC277-E493-41C6-BA9C-09353F42EC5E}"/>
              </a:ext>
            </a:extLst>
          </p:cNvPr>
          <p:cNvPicPr>
            <a:picLocks noChangeAspect="1"/>
          </p:cNvPicPr>
          <p:nvPr/>
        </p:nvPicPr>
        <p:blipFill rotWithShape="1">
          <a:blip r:embed="rId2">
            <a:extLst>
              <a:ext uri="{28A0092B-C50C-407E-A947-70E740481C1C}">
                <a14:useLocalDpi xmlns:a14="http://schemas.microsoft.com/office/drawing/2010/main" val="0"/>
              </a:ext>
            </a:extLst>
          </a:blip>
          <a:srcRect l="6875" t="22842" r="45526" b="53531"/>
          <a:stretch/>
        </p:blipFill>
        <p:spPr>
          <a:xfrm>
            <a:off x="180471" y="1744635"/>
            <a:ext cx="5803232" cy="1475874"/>
          </a:xfrm>
          <a:prstGeom prst="rect">
            <a:avLst/>
          </a:prstGeom>
        </p:spPr>
      </p:pic>
      <p:pic>
        <p:nvPicPr>
          <p:cNvPr id="7" name="Picture 6" descr="Reception_Autumn_2_templates (2).pdf - Adobe Acrobat Reader DC">
            <a:extLst>
              <a:ext uri="{FF2B5EF4-FFF2-40B4-BE49-F238E27FC236}">
                <a16:creationId xmlns:a16="http://schemas.microsoft.com/office/drawing/2014/main" id="{BF790061-03AE-4E28-B626-995976BEF8D4}"/>
              </a:ext>
            </a:extLst>
          </p:cNvPr>
          <p:cNvPicPr>
            <a:picLocks noChangeAspect="1"/>
          </p:cNvPicPr>
          <p:nvPr/>
        </p:nvPicPr>
        <p:blipFill rotWithShape="1">
          <a:blip r:embed="rId3">
            <a:extLst>
              <a:ext uri="{28A0092B-C50C-407E-A947-70E740481C1C}">
                <a14:useLocalDpi xmlns:a14="http://schemas.microsoft.com/office/drawing/2010/main" val="0"/>
              </a:ext>
            </a:extLst>
          </a:blip>
          <a:srcRect l="14737" t="22071" r="48027" b="50000"/>
          <a:stretch/>
        </p:blipFill>
        <p:spPr>
          <a:xfrm>
            <a:off x="180472" y="3688409"/>
            <a:ext cx="5803231" cy="2230041"/>
          </a:xfrm>
          <a:prstGeom prst="rect">
            <a:avLst/>
          </a:prstGeom>
        </p:spPr>
      </p:pic>
      <p:pic>
        <p:nvPicPr>
          <p:cNvPr id="9" name="Picture 8" descr="Reception_Spring_1_templates.pdf - Adobe Acrobat Reader DC">
            <a:extLst>
              <a:ext uri="{FF2B5EF4-FFF2-40B4-BE49-F238E27FC236}">
                <a16:creationId xmlns:a16="http://schemas.microsoft.com/office/drawing/2014/main" id="{DDEF6910-D505-4267-9E16-CF17CBE44AA7}"/>
              </a:ext>
            </a:extLst>
          </p:cNvPr>
          <p:cNvPicPr>
            <a:picLocks noChangeAspect="1"/>
          </p:cNvPicPr>
          <p:nvPr/>
        </p:nvPicPr>
        <p:blipFill rotWithShape="1">
          <a:blip r:embed="rId4">
            <a:extLst>
              <a:ext uri="{28A0092B-C50C-407E-A947-70E740481C1C}">
                <a14:useLocalDpi xmlns:a14="http://schemas.microsoft.com/office/drawing/2010/main" val="0"/>
              </a:ext>
            </a:extLst>
          </a:blip>
          <a:srcRect l="14605" t="22585" r="47763" b="56194"/>
          <a:stretch/>
        </p:blipFill>
        <p:spPr>
          <a:xfrm>
            <a:off x="6096000" y="1608173"/>
            <a:ext cx="5789007" cy="1672542"/>
          </a:xfrm>
          <a:prstGeom prst="rect">
            <a:avLst/>
          </a:prstGeom>
        </p:spPr>
      </p:pic>
      <p:pic>
        <p:nvPicPr>
          <p:cNvPr id="11" name="Picture 10" descr="Reception_Spring_2_templates.pdf - Adobe Acrobat Reader DC">
            <a:extLst>
              <a:ext uri="{FF2B5EF4-FFF2-40B4-BE49-F238E27FC236}">
                <a16:creationId xmlns:a16="http://schemas.microsoft.com/office/drawing/2014/main" id="{B6CE6DC4-261F-474B-BB53-981E90E2E4C9}"/>
              </a:ext>
            </a:extLst>
          </p:cNvPr>
          <p:cNvPicPr>
            <a:picLocks noChangeAspect="1"/>
          </p:cNvPicPr>
          <p:nvPr/>
        </p:nvPicPr>
        <p:blipFill rotWithShape="1">
          <a:blip r:embed="rId5">
            <a:extLst>
              <a:ext uri="{28A0092B-C50C-407E-A947-70E740481C1C}">
                <a14:useLocalDpi xmlns:a14="http://schemas.microsoft.com/office/drawing/2010/main" val="0"/>
              </a:ext>
            </a:extLst>
          </a:blip>
          <a:srcRect l="14870" t="22328" r="47236" b="46340"/>
          <a:stretch/>
        </p:blipFill>
        <p:spPr>
          <a:xfrm>
            <a:off x="6096000" y="3577286"/>
            <a:ext cx="5789007" cy="2452288"/>
          </a:xfrm>
          <a:prstGeom prst="rect">
            <a:avLst/>
          </a:prstGeom>
        </p:spPr>
      </p:pic>
    </p:spTree>
    <p:extLst>
      <p:ext uri="{BB962C8B-B14F-4D97-AF65-F5344CB8AC3E}">
        <p14:creationId xmlns:p14="http://schemas.microsoft.com/office/powerpoint/2010/main" val="18357585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Reception_Summer_1_templates.pdf - Adobe Acrobat Reader DC">
            <a:extLst>
              <a:ext uri="{FF2B5EF4-FFF2-40B4-BE49-F238E27FC236}">
                <a16:creationId xmlns:a16="http://schemas.microsoft.com/office/drawing/2014/main" id="{6E94C1DF-8B95-4DD5-B7CF-72C232497605}"/>
              </a:ext>
            </a:extLst>
          </p:cNvPr>
          <p:cNvPicPr>
            <a:picLocks noChangeAspect="1"/>
          </p:cNvPicPr>
          <p:nvPr/>
        </p:nvPicPr>
        <p:blipFill rotWithShape="1">
          <a:blip r:embed="rId2">
            <a:extLst>
              <a:ext uri="{28A0092B-C50C-407E-A947-70E740481C1C}">
                <a14:useLocalDpi xmlns:a14="http://schemas.microsoft.com/office/drawing/2010/main" val="0"/>
              </a:ext>
            </a:extLst>
          </a:blip>
          <a:srcRect l="14474" t="22071" r="47367" b="51153"/>
          <a:stretch/>
        </p:blipFill>
        <p:spPr>
          <a:xfrm>
            <a:off x="3353710" y="1007513"/>
            <a:ext cx="5870501" cy="2110537"/>
          </a:xfrm>
          <a:prstGeom prst="rect">
            <a:avLst/>
          </a:prstGeom>
        </p:spPr>
      </p:pic>
      <p:pic>
        <p:nvPicPr>
          <p:cNvPr id="8" name="Picture 7" descr="Reception_Summer_2_templates.pdf - Adobe Acrobat Reader DC">
            <a:extLst>
              <a:ext uri="{FF2B5EF4-FFF2-40B4-BE49-F238E27FC236}">
                <a16:creationId xmlns:a16="http://schemas.microsoft.com/office/drawing/2014/main" id="{F06DCCFD-4EC0-4F32-A8B9-215E3D3ABDDE}"/>
              </a:ext>
            </a:extLst>
          </p:cNvPr>
          <p:cNvPicPr>
            <a:picLocks noChangeAspect="1"/>
          </p:cNvPicPr>
          <p:nvPr/>
        </p:nvPicPr>
        <p:blipFill rotWithShape="1">
          <a:blip r:embed="rId3">
            <a:extLst>
              <a:ext uri="{28A0092B-C50C-407E-A947-70E740481C1C}">
                <a14:useLocalDpi xmlns:a14="http://schemas.microsoft.com/office/drawing/2010/main" val="0"/>
              </a:ext>
            </a:extLst>
          </a:blip>
          <a:srcRect l="15000" t="22842" r="47631" b="46083"/>
          <a:stretch/>
        </p:blipFill>
        <p:spPr>
          <a:xfrm>
            <a:off x="3353710" y="3252987"/>
            <a:ext cx="5858142" cy="2495899"/>
          </a:xfrm>
          <a:prstGeom prst="rect">
            <a:avLst/>
          </a:prstGeom>
        </p:spPr>
      </p:pic>
      <p:sp>
        <p:nvSpPr>
          <p:cNvPr id="9" name="Title 1">
            <a:extLst>
              <a:ext uri="{FF2B5EF4-FFF2-40B4-BE49-F238E27FC236}">
                <a16:creationId xmlns:a16="http://schemas.microsoft.com/office/drawing/2014/main" id="{128ACC7F-2767-4E57-88AB-144203D326C8}"/>
              </a:ext>
            </a:extLst>
          </p:cNvPr>
          <p:cNvSpPr txBox="1">
            <a:spLocks/>
          </p:cNvSpPr>
          <p:nvPr/>
        </p:nvSpPr>
        <p:spPr>
          <a:xfrm>
            <a:off x="-120316" y="-48828"/>
            <a:ext cx="12432632"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t>Little </a:t>
            </a:r>
            <a:r>
              <a:rPr lang="en-US" b="1" dirty="0" err="1"/>
              <a:t>Wandle</a:t>
            </a:r>
            <a:r>
              <a:rPr lang="en-US" b="1" dirty="0"/>
              <a:t> Phonics Overview: Summer</a:t>
            </a:r>
            <a:endParaRPr lang="en-GB" b="1" dirty="0"/>
          </a:p>
        </p:txBody>
      </p:sp>
    </p:spTree>
    <p:extLst>
      <p:ext uri="{BB962C8B-B14F-4D97-AF65-F5344CB8AC3E}">
        <p14:creationId xmlns:p14="http://schemas.microsoft.com/office/powerpoint/2010/main" val="123807604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hy we are attracted to fireworks | Bonfire Night | The Guardian">
            <a:extLst>
              <a:ext uri="{FF2B5EF4-FFF2-40B4-BE49-F238E27FC236}">
                <a16:creationId xmlns:a16="http://schemas.microsoft.com/office/drawing/2014/main" id="{C3F020AB-94FA-4C4A-A79D-05580F3233CF}"/>
              </a:ext>
            </a:extLst>
          </p:cNvPr>
          <p:cNvPicPr>
            <a:picLocks noChangeAspect="1" noChangeArrowheads="1"/>
          </p:cNvPicPr>
          <p:nvPr/>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1" y="0"/>
            <a:ext cx="12192000" cy="686482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5AA7B38-339C-4AA0-B452-5C2EC48BD003}"/>
              </a:ext>
            </a:extLst>
          </p:cNvPr>
          <p:cNvSpPr txBox="1"/>
          <p:nvPr/>
        </p:nvSpPr>
        <p:spPr>
          <a:xfrm>
            <a:off x="1975187" y="134244"/>
            <a:ext cx="8137556" cy="461665"/>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t>Autumn Term – Let’s Celebrate</a:t>
            </a:r>
          </a:p>
        </p:txBody>
      </p:sp>
      <p:sp>
        <p:nvSpPr>
          <p:cNvPr id="3" name="TextBox 2">
            <a:extLst>
              <a:ext uri="{FF2B5EF4-FFF2-40B4-BE49-F238E27FC236}">
                <a16:creationId xmlns:a16="http://schemas.microsoft.com/office/drawing/2014/main" id="{8BEE73B7-8CE2-4ECE-8E44-607F6ACF13E1}"/>
              </a:ext>
            </a:extLst>
          </p:cNvPr>
          <p:cNvSpPr txBox="1"/>
          <p:nvPr/>
        </p:nvSpPr>
        <p:spPr>
          <a:xfrm>
            <a:off x="83893" y="783460"/>
            <a:ext cx="3950038" cy="1631216"/>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Personal, Social and Emotional Development</a:t>
            </a:r>
          </a:p>
          <a:p>
            <a:pPr algn="just"/>
            <a:r>
              <a:rPr lang="en-US" sz="1000" dirty="0">
                <a:cs typeface="Calibri"/>
              </a:rPr>
              <a:t>We will demonstrate an understanding of our school values of </a:t>
            </a:r>
            <a:r>
              <a:rPr lang="en-US" sz="1000" b="1" dirty="0">
                <a:cs typeface="Calibri"/>
              </a:rPr>
              <a:t>kindness </a:t>
            </a:r>
            <a:r>
              <a:rPr lang="en-US" sz="1000" dirty="0">
                <a:cs typeface="Calibri"/>
              </a:rPr>
              <a:t>and </a:t>
            </a:r>
            <a:r>
              <a:rPr lang="en-US" sz="1000" b="1" dirty="0">
                <a:cs typeface="Calibri"/>
              </a:rPr>
              <a:t>honesty </a:t>
            </a:r>
            <a:r>
              <a:rPr lang="en-US" sz="1000" dirty="0">
                <a:cs typeface="Calibri"/>
              </a:rPr>
              <a:t>in action. We will explain our understanding of these values and how we use them in our daily lives. We will celebrate what makes us special and unique, understanding that we are all valuable individuals. We will make new friendships, respecting our peers. We will </a:t>
            </a:r>
            <a:r>
              <a:rPr lang="en-GB" sz="1000" dirty="0">
                <a:cs typeface="Calibri"/>
              </a:rPr>
              <a:t>e</a:t>
            </a:r>
            <a:r>
              <a:rPr lang="en-GB" sz="1000" dirty="0"/>
              <a:t>xpress the way we feel and will consider the feelings of others. We will consider the perspective of others and our friends might be made to feel. We will use the toilet independently and will wash our hands to promote good hand hygiene.</a:t>
            </a:r>
            <a:endParaRPr lang="en-US" sz="1000" b="1" dirty="0">
              <a:cs typeface="Calibri"/>
            </a:endParaRPr>
          </a:p>
        </p:txBody>
      </p:sp>
      <p:sp>
        <p:nvSpPr>
          <p:cNvPr id="4" name="TextBox 3">
            <a:extLst>
              <a:ext uri="{FF2B5EF4-FFF2-40B4-BE49-F238E27FC236}">
                <a16:creationId xmlns:a16="http://schemas.microsoft.com/office/drawing/2014/main" id="{F8C50BD2-8291-4CCF-81DE-3B065974F8E5}"/>
              </a:ext>
            </a:extLst>
          </p:cNvPr>
          <p:cNvSpPr txBox="1"/>
          <p:nvPr/>
        </p:nvSpPr>
        <p:spPr>
          <a:xfrm>
            <a:off x="99542" y="2687143"/>
            <a:ext cx="3950039" cy="1938992"/>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Physical Development</a:t>
            </a:r>
          </a:p>
          <a:p>
            <a:pPr algn="just"/>
            <a:r>
              <a:rPr lang="en-US" sz="1000" dirty="0"/>
              <a:t>We will use our outdoor area to  </a:t>
            </a:r>
            <a:r>
              <a:rPr lang="en-GB" sz="1000" dirty="0"/>
              <a:t>revise and refine the fundamental movement skills we have already acquired. We will use large apparatus, alone and in a group. We will develop our overall body-strength, balance, co-ordination and agility. We will progress towards a more fluent style of moving. We will use our core muscle strength to sit with good posture on the carpet and at a table. We will combine movements with fluency and ease when completing our daily Just Dance activities. We will use small tools in the classroom with accuracy. We will develop the foundations of a handwriting style which is fast, accurate and efficient. We will line up and queue for lunchtimes and when moving into the main school building.</a:t>
            </a:r>
            <a:endParaRPr lang="en-US" sz="1000" dirty="0"/>
          </a:p>
        </p:txBody>
      </p:sp>
      <p:sp>
        <p:nvSpPr>
          <p:cNvPr id="5" name="TextBox 4">
            <a:extLst>
              <a:ext uri="{FF2B5EF4-FFF2-40B4-BE49-F238E27FC236}">
                <a16:creationId xmlns:a16="http://schemas.microsoft.com/office/drawing/2014/main" id="{92A8FCAE-F270-4A5D-A2CF-332D08B27555}"/>
              </a:ext>
            </a:extLst>
          </p:cNvPr>
          <p:cNvSpPr txBox="1"/>
          <p:nvPr/>
        </p:nvSpPr>
        <p:spPr>
          <a:xfrm>
            <a:off x="4264065" y="4470600"/>
            <a:ext cx="3723992" cy="2246769"/>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Communication and Language</a:t>
            </a:r>
          </a:p>
          <a:p>
            <a:pPr algn="just"/>
            <a:r>
              <a:rPr lang="en-US" sz="1000" dirty="0"/>
              <a:t>We will know the importance of listening well. We will learn new vocabulary and will use this in our discussions and at Chatty Snack.</a:t>
            </a:r>
            <a:r>
              <a:rPr lang="en-GB" sz="1000" dirty="0"/>
              <a:t> We will  ask questions to find our more and to check our understanding. We will use well-formed sentences to articulate our ideas and thoughts. We will use social phrases throughout the school day. We will engage in daily story time; listening to and talking about stories to build familiarity. We will retell stories using our own words, story language and words directly from the text. We will listen carefully to rhymes and songs, paying attention to how they sound. We will learn rhymes, poems and songs and perform in front of an audience. Our book area will enable us to engage in non-fiction books. We will listen to and talk about selected non-fiction to develop a deep familiarity with new knowledge and vocabulary. </a:t>
            </a:r>
            <a:endParaRPr lang="en-US" sz="1000" b="1" dirty="0"/>
          </a:p>
        </p:txBody>
      </p:sp>
      <p:sp>
        <p:nvSpPr>
          <p:cNvPr id="6" name="TextBox 5">
            <a:extLst>
              <a:ext uri="{FF2B5EF4-FFF2-40B4-BE49-F238E27FC236}">
                <a16:creationId xmlns:a16="http://schemas.microsoft.com/office/drawing/2014/main" id="{3DA4841E-914C-4452-8846-1F63A0C453F6}"/>
              </a:ext>
            </a:extLst>
          </p:cNvPr>
          <p:cNvSpPr txBox="1"/>
          <p:nvPr/>
        </p:nvSpPr>
        <p:spPr>
          <a:xfrm>
            <a:off x="8142418" y="3867273"/>
            <a:ext cx="3940649" cy="2816156"/>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Literacy</a:t>
            </a:r>
          </a:p>
          <a:p>
            <a:pPr algn="just"/>
            <a:r>
              <a:rPr lang="en-GB" sz="1000" dirty="0"/>
              <a:t>We will </a:t>
            </a:r>
            <a:r>
              <a:rPr lang="en-US" sz="1050" dirty="0">
                <a:cs typeface="Calibri"/>
              </a:rPr>
              <a:t>use the </a:t>
            </a:r>
            <a:r>
              <a:rPr lang="en-US" sz="1050" b="1" dirty="0">
                <a:cs typeface="Calibri"/>
              </a:rPr>
              <a:t>Little </a:t>
            </a:r>
            <a:r>
              <a:rPr lang="en-US" sz="1050" b="1" dirty="0" err="1">
                <a:cs typeface="Calibri"/>
              </a:rPr>
              <a:t>Wandle</a:t>
            </a:r>
            <a:r>
              <a:rPr lang="en-US" sz="1050" dirty="0">
                <a:cs typeface="Calibri"/>
              </a:rPr>
              <a:t> phonics scheme to develop our phonics knowledge in order to become fluent and independent readers.</a:t>
            </a:r>
            <a:r>
              <a:rPr lang="en-GB" sz="1050" dirty="0">
                <a:ea typeface="+mn-lt"/>
                <a:cs typeface="+mn-lt"/>
              </a:rPr>
              <a:t> </a:t>
            </a:r>
            <a:r>
              <a:rPr lang="en-GB" sz="1050" dirty="0">
                <a:cs typeface="Calibri"/>
              </a:rPr>
              <a:t>We will read books that are matched to our phonics knowledge. We will re-read these books to build up our confidence in word reading, our fluency and our understanding and enjoyment. We will use our phonics to help us spell words using our phonics knowledge to write the letter or letters needed. We will write for a purpose to create labels, lists and captions. We will write our Christian name. We will form lower-case and capital letters correctly. We will spell words by identifying the sounds </a:t>
            </a:r>
            <a:r>
              <a:rPr lang="en-GB" sz="1050" dirty="0"/>
              <a:t>then writing the letter/s. </a:t>
            </a:r>
          </a:p>
          <a:p>
            <a:pPr algn="just"/>
            <a:endParaRPr lang="en-US" sz="1050" b="1" dirty="0">
              <a:cs typeface="Calibri"/>
            </a:endParaRPr>
          </a:p>
          <a:p>
            <a:pPr algn="just"/>
            <a:endParaRPr lang="en-US" sz="1050" b="1" dirty="0">
              <a:cs typeface="Calibri"/>
            </a:endParaRPr>
          </a:p>
          <a:p>
            <a:pPr algn="just"/>
            <a:endParaRPr lang="en-US" sz="1050" b="1" dirty="0">
              <a:cs typeface="Calibri"/>
            </a:endParaRPr>
          </a:p>
          <a:p>
            <a:pPr algn="just"/>
            <a:endParaRPr lang="en-US" sz="1050" b="1" dirty="0">
              <a:cs typeface="Calibri"/>
            </a:endParaRPr>
          </a:p>
          <a:p>
            <a:pPr algn="just"/>
            <a:endParaRPr lang="en-US" sz="1000" b="1" dirty="0">
              <a:cs typeface="Calibri"/>
            </a:endParaRPr>
          </a:p>
          <a:p>
            <a:pPr algn="just"/>
            <a:r>
              <a:rPr lang="en-GB" sz="1000" dirty="0">
                <a:cs typeface="Calibri"/>
              </a:rPr>
              <a:t> </a:t>
            </a:r>
          </a:p>
        </p:txBody>
      </p:sp>
      <p:sp>
        <p:nvSpPr>
          <p:cNvPr id="7" name="TextBox 6">
            <a:extLst>
              <a:ext uri="{FF2B5EF4-FFF2-40B4-BE49-F238E27FC236}">
                <a16:creationId xmlns:a16="http://schemas.microsoft.com/office/drawing/2014/main" id="{4939D98B-3627-498F-BDC6-C2AB92046546}"/>
              </a:ext>
            </a:extLst>
          </p:cNvPr>
          <p:cNvSpPr txBox="1"/>
          <p:nvPr/>
        </p:nvSpPr>
        <p:spPr>
          <a:xfrm>
            <a:off x="122771" y="4778377"/>
            <a:ext cx="3926810" cy="1938992"/>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Mathematics</a:t>
            </a:r>
          </a:p>
          <a:p>
            <a:pPr algn="just"/>
            <a:r>
              <a:rPr lang="en-GB" sz="1000" dirty="0"/>
              <a:t>We will count objects, actions and sounds. We will say the date daily, noting the day, month and year. We do mental maths daily to practice our counting and instant recall facts. We will subitise to 5 using different representations. We will link the number symbol (numeral) with its cardinal number value. We will count daily, beyond ten. We will compare numbers 1-5. We will understand the 'one more than/one less than' relationship between consecutive numbers 1-5. We will explore the composition of numbers 1-5 using loose parts and </a:t>
            </a:r>
            <a:r>
              <a:rPr lang="en-GB" sz="1000" dirty="0" err="1"/>
              <a:t>numicon</a:t>
            </a:r>
            <a:r>
              <a:rPr lang="en-GB" sz="1000" dirty="0"/>
              <a:t> to show different compositions. We will select, rotate and manipulate shapes to develop spatial reasoning skills. We will make and break shapes so that we understand shapes have other shapes within them. </a:t>
            </a:r>
            <a:endParaRPr lang="en-US" sz="1000" b="1" dirty="0"/>
          </a:p>
        </p:txBody>
      </p:sp>
      <p:sp>
        <p:nvSpPr>
          <p:cNvPr id="8" name="TextBox 7">
            <a:extLst>
              <a:ext uri="{FF2B5EF4-FFF2-40B4-BE49-F238E27FC236}">
                <a16:creationId xmlns:a16="http://schemas.microsoft.com/office/drawing/2014/main" id="{C0B90DA1-08F6-493F-85F8-46281CBC22A0}"/>
              </a:ext>
            </a:extLst>
          </p:cNvPr>
          <p:cNvSpPr txBox="1"/>
          <p:nvPr/>
        </p:nvSpPr>
        <p:spPr>
          <a:xfrm>
            <a:off x="4234004" y="783460"/>
            <a:ext cx="3723992" cy="3323987"/>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Understanding the world</a:t>
            </a:r>
          </a:p>
          <a:p>
            <a:pPr algn="just"/>
            <a:r>
              <a:rPr lang="en-GB" sz="1000" dirty="0"/>
              <a:t>We will create family trees to show the members of our immediate family. We will name and describe people in our school and community who are familiar to us. We will learn about characters from the past such as Guy Fawkes and Rama and Sita. We will learn about the significance of Remembrance Day and why people wear a poppy. We will celebrate the festivals of Harvest, Diwali and Christmas, recognising that people have different beliefs and celebrate special times in different ways. We will understand that some places are special to members of our community. We will explore and investigate our forest area, describing what we see, hear and feel through the changing seasons. We will learn about woodland animals, understanding about their habitats. We will learn about nocturnal and diurnal animals and will meet both types of animal to embed our learning. </a:t>
            </a:r>
          </a:p>
          <a:p>
            <a:pPr algn="just"/>
            <a:endParaRPr lang="en-US" sz="1000" dirty="0"/>
          </a:p>
          <a:p>
            <a:pPr algn="just"/>
            <a:endParaRPr lang="en-US" sz="1000" dirty="0"/>
          </a:p>
          <a:p>
            <a:pPr algn="just"/>
            <a:endParaRPr lang="en-US" sz="1000" dirty="0"/>
          </a:p>
          <a:p>
            <a:pPr algn="just"/>
            <a:endParaRPr lang="en-US" sz="1000" dirty="0"/>
          </a:p>
          <a:p>
            <a:pPr algn="just"/>
            <a:endParaRPr lang="en-US" sz="1000" dirty="0"/>
          </a:p>
          <a:p>
            <a:pPr algn="just"/>
            <a:endParaRPr lang="en-GB" sz="1000" dirty="0"/>
          </a:p>
        </p:txBody>
      </p:sp>
      <p:sp>
        <p:nvSpPr>
          <p:cNvPr id="9" name="TextBox 8">
            <a:extLst>
              <a:ext uri="{FF2B5EF4-FFF2-40B4-BE49-F238E27FC236}">
                <a16:creationId xmlns:a16="http://schemas.microsoft.com/office/drawing/2014/main" id="{297B9375-483C-40A1-8EF1-8696F5C1D166}"/>
              </a:ext>
            </a:extLst>
          </p:cNvPr>
          <p:cNvSpPr txBox="1"/>
          <p:nvPr/>
        </p:nvSpPr>
        <p:spPr>
          <a:xfrm>
            <a:off x="8124830" y="783460"/>
            <a:ext cx="3940649" cy="2354491"/>
          </a:xfrm>
          <a:prstGeom prst="rect">
            <a:avLst/>
          </a:prstGeom>
          <a:solidFill>
            <a:schemeClr val="accent2">
              <a:lumMod val="20000"/>
              <a:lumOff val="80000"/>
              <a:alpha val="80000"/>
            </a:schemeClr>
          </a:solidFill>
          <a:ln w="34925">
            <a:solidFill>
              <a:schemeClr val="accent2">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dirty="0"/>
              <a:t>Expressive arts and design</a:t>
            </a:r>
          </a:p>
          <a:p>
            <a:pPr algn="just"/>
            <a:r>
              <a:rPr lang="en-GB" sz="1050" dirty="0"/>
              <a:t>We will explore, use and refine a variety of artistic effects to express our ideas and feelings. We will learn to create observational drawings of sunflowers, The Gruffalo, poppies and poinsettias. We will learn about the artist Jackson Pollock and will create artwork in his style. We will return to and build on our previous learning, refining ideas and developing our ability to represent them. We will use junk modelling to create collaboratively, sharing ideas, resources and skills. We will listen attentively, move to and talk about music, expressing our feelings and responses. We will watch and talk about dance and performance art, expressing our feelings and responses. We will learn Nativity songs and will sing in a group, matching the pitch and following the melody. We will use the story props and ‘mini me’ to develop storylines in our pretend play. </a:t>
            </a:r>
            <a:endParaRPr lang="en-US" sz="1050" b="1" dirty="0">
              <a:cs typeface="Calibri"/>
            </a:endParaRPr>
          </a:p>
        </p:txBody>
      </p:sp>
      <p:pic>
        <p:nvPicPr>
          <p:cNvPr id="1028" name="Picture 4" descr="The Christmas Story (Usborne Bible Tales) : Amery, Heather, Young, Norman:  Amazon.co.uk: Books">
            <a:extLst>
              <a:ext uri="{FF2B5EF4-FFF2-40B4-BE49-F238E27FC236}">
                <a16:creationId xmlns:a16="http://schemas.microsoft.com/office/drawing/2014/main" id="{7B018269-D316-49DE-9DFB-E9839DBC5E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39360" y="3110882"/>
            <a:ext cx="881551" cy="87763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0" name="Picture 6" descr="Story of Diwali (Young Reading Level 2): Amazon.co.uk: NILL: 9781409500896:  Books">
            <a:extLst>
              <a:ext uri="{FF2B5EF4-FFF2-40B4-BE49-F238E27FC236}">
                <a16:creationId xmlns:a16="http://schemas.microsoft.com/office/drawing/2014/main" id="{CEA476BB-E374-4139-A65C-C1997F5A5B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1163" y="3077926"/>
            <a:ext cx="631112" cy="94354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2" name="Picture 8" descr="The Gruffalo : Julia Donaldson, Axel Scheffler: Amazon.co.uk: Books">
            <a:extLst>
              <a:ext uri="{FF2B5EF4-FFF2-40B4-BE49-F238E27FC236}">
                <a16:creationId xmlns:a16="http://schemas.microsoft.com/office/drawing/2014/main" id="{093CCEBC-4C94-4C9D-B3D7-826A03F39D5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235122" y="5701610"/>
            <a:ext cx="702514" cy="87726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4" name="Picture 10" descr="The Gruffalo's Child: Amazon.co.uk: Donaldson, Julia, Scheffler, Axel:  9780142407547: Books">
            <a:extLst>
              <a:ext uri="{FF2B5EF4-FFF2-40B4-BE49-F238E27FC236}">
                <a16:creationId xmlns:a16="http://schemas.microsoft.com/office/drawing/2014/main" id="{F01B86A3-D973-44A6-A40E-645457216F2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387179" y="5711486"/>
            <a:ext cx="702513" cy="8772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Stick Man : Donaldson, Julia, Scheffler, Axel: Amazon.co.uk: Books">
            <a:extLst>
              <a:ext uri="{FF2B5EF4-FFF2-40B4-BE49-F238E27FC236}">
                <a16:creationId xmlns:a16="http://schemas.microsoft.com/office/drawing/2014/main" id="{A5586D61-7486-4EE0-8177-05A2E6AD21C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32793" y="5741968"/>
            <a:ext cx="700025" cy="88203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8" name="Picture 14" descr="Wanda's First Day: Amazon.co.uk: Sperring, Mark, Pope, Liz, Pope, Kate:  9781904442523: Books">
            <a:extLst>
              <a:ext uri="{FF2B5EF4-FFF2-40B4-BE49-F238E27FC236}">
                <a16:creationId xmlns:a16="http://schemas.microsoft.com/office/drawing/2014/main" id="{8901AFDF-EC9F-4F0A-B0B5-F8CE6398C9B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50095" y="5789876"/>
            <a:ext cx="717286" cy="720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40" name="Picture 16" descr="Poppies (film) - Wikipedia">
            <a:extLst>
              <a:ext uri="{FF2B5EF4-FFF2-40B4-BE49-F238E27FC236}">
                <a16:creationId xmlns:a16="http://schemas.microsoft.com/office/drawing/2014/main" id="{A856A4F5-E744-4CE6-884D-69598944F40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051927" y="3239001"/>
            <a:ext cx="1219200" cy="6858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75260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8" descr="Map&#10;&#10;Description automatically generated">
            <a:extLst>
              <a:ext uri="{FF2B5EF4-FFF2-40B4-BE49-F238E27FC236}">
                <a16:creationId xmlns:a16="http://schemas.microsoft.com/office/drawing/2014/main" id="{2CC49121-A5B1-4213-8429-5C151C7CB982}"/>
              </a:ext>
            </a:extLst>
          </p:cNvPr>
          <p:cNvPicPr>
            <a:picLocks noChangeAspect="1"/>
          </p:cNvPicPr>
          <p:nvPr/>
        </p:nvPicPr>
        <p:blipFill>
          <a:blip r:embed="rId3"/>
          <a:stretch>
            <a:fillRect/>
          </a:stretch>
        </p:blipFill>
        <p:spPr>
          <a:xfrm>
            <a:off x="3018" y="-66444"/>
            <a:ext cx="12188982" cy="6859154"/>
          </a:xfrm>
          <a:prstGeom prst="rect">
            <a:avLst/>
          </a:prstGeom>
        </p:spPr>
      </p:pic>
      <p:sp>
        <p:nvSpPr>
          <p:cNvPr id="2" name="TextBox 1">
            <a:extLst>
              <a:ext uri="{FF2B5EF4-FFF2-40B4-BE49-F238E27FC236}">
                <a16:creationId xmlns:a16="http://schemas.microsoft.com/office/drawing/2014/main" id="{35AA7B38-339C-4AA0-B452-5C2EC48BD003}"/>
              </a:ext>
            </a:extLst>
          </p:cNvPr>
          <p:cNvSpPr txBox="1"/>
          <p:nvPr/>
        </p:nvSpPr>
        <p:spPr>
          <a:xfrm>
            <a:off x="1867005" y="41846"/>
            <a:ext cx="9373017" cy="461665"/>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t>Spring Term – Around the world in just one term / Changes &amp; Growth</a:t>
            </a:r>
          </a:p>
        </p:txBody>
      </p:sp>
      <p:sp>
        <p:nvSpPr>
          <p:cNvPr id="3" name="TextBox 2">
            <a:extLst>
              <a:ext uri="{FF2B5EF4-FFF2-40B4-BE49-F238E27FC236}">
                <a16:creationId xmlns:a16="http://schemas.microsoft.com/office/drawing/2014/main" id="{8BEE73B7-8CE2-4ECE-8E44-607F6ACF13E1}"/>
              </a:ext>
            </a:extLst>
          </p:cNvPr>
          <p:cNvSpPr txBox="1"/>
          <p:nvPr/>
        </p:nvSpPr>
        <p:spPr>
          <a:xfrm>
            <a:off x="167489" y="680519"/>
            <a:ext cx="3723992" cy="1323439"/>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Personal, Social and Emotional Development</a:t>
            </a:r>
          </a:p>
          <a:p>
            <a:pPr algn="just"/>
            <a:r>
              <a:rPr lang="en-US" sz="1000" dirty="0">
                <a:cs typeface="Calibri"/>
              </a:rPr>
              <a:t>We will demonstrate an understanding of our school values of </a:t>
            </a:r>
            <a:r>
              <a:rPr lang="en-US" sz="1000" b="1" dirty="0">
                <a:cs typeface="Calibri"/>
              </a:rPr>
              <a:t>pride </a:t>
            </a:r>
            <a:r>
              <a:rPr lang="en-US" sz="1000" dirty="0">
                <a:cs typeface="Calibri"/>
              </a:rPr>
              <a:t>and </a:t>
            </a:r>
            <a:r>
              <a:rPr lang="en-US" sz="1000" b="1" dirty="0">
                <a:cs typeface="Calibri"/>
              </a:rPr>
              <a:t>determination </a:t>
            </a:r>
            <a:r>
              <a:rPr lang="en-US" sz="1000" dirty="0">
                <a:cs typeface="Calibri"/>
              </a:rPr>
              <a:t>in action. We will s</a:t>
            </a:r>
            <a:r>
              <a:rPr lang="en-GB" sz="1000" dirty="0"/>
              <a:t>how resilience and perseverance in the face of challenge. We will be able to recognise our own feelings and moderate these socially and emotionally. We will learn about ways of living a healthy lifestyle. We will study the Jigsaw units: Dreams &amp; Goals, Healthy Me, My Health. We will revisit these themes daily through our PSED and Reflection Time. </a:t>
            </a:r>
            <a:endParaRPr lang="en-US" sz="1000" b="1" dirty="0">
              <a:cs typeface="Calibri"/>
            </a:endParaRPr>
          </a:p>
        </p:txBody>
      </p:sp>
      <p:sp>
        <p:nvSpPr>
          <p:cNvPr id="4" name="TextBox 3">
            <a:extLst>
              <a:ext uri="{FF2B5EF4-FFF2-40B4-BE49-F238E27FC236}">
                <a16:creationId xmlns:a16="http://schemas.microsoft.com/office/drawing/2014/main" id="{F8C50BD2-8291-4CCF-81DE-3B065974F8E5}"/>
              </a:ext>
            </a:extLst>
          </p:cNvPr>
          <p:cNvSpPr txBox="1"/>
          <p:nvPr/>
        </p:nvSpPr>
        <p:spPr>
          <a:xfrm>
            <a:off x="152400" y="2346387"/>
            <a:ext cx="3723992" cy="2092881"/>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Physical Development</a:t>
            </a:r>
          </a:p>
          <a:p>
            <a:pPr algn="just"/>
            <a:r>
              <a:rPr lang="en-US" sz="1000" dirty="0">
                <a:cs typeface="Calibri"/>
              </a:rPr>
              <a:t>We will consolidate and refine</a:t>
            </a:r>
            <a:r>
              <a:rPr lang="en-GB" sz="1000" dirty="0">
                <a:ea typeface="+mn-lt"/>
                <a:cs typeface="+mn-lt"/>
              </a:rPr>
              <a:t> the fundamental movement skills we have already acquired: rolling, crawling, skipping, hopping, running. We will develop our overall body strength, co-ordination and agility so that we are able to engage successfully with future physical education sessions and other physical disciplines including dance, gymnastics, sport and swimming.  We will continue to complete our daily Just Dance sessions, following and copying a routine. We will </a:t>
            </a:r>
          </a:p>
          <a:p>
            <a:pPr algn="just"/>
            <a:r>
              <a:rPr lang="en-GB" sz="1000" dirty="0">
                <a:ea typeface="+mn-lt"/>
                <a:cs typeface="+mn-lt"/>
              </a:rPr>
              <a:t>develop our small motor skills so that we can use a range of tools competently, safely and confidently including developing our independence when using a knife and fork at lunchtime.  We will further develop and refine a range of ball skills such as underarm throwing and catching with two hands.  </a:t>
            </a:r>
            <a:endParaRPr lang="en-GB" dirty="0">
              <a:cs typeface="Calibri" panose="020F0502020204030204"/>
            </a:endParaRPr>
          </a:p>
        </p:txBody>
      </p:sp>
      <p:sp>
        <p:nvSpPr>
          <p:cNvPr id="5" name="TextBox 4">
            <a:extLst>
              <a:ext uri="{FF2B5EF4-FFF2-40B4-BE49-F238E27FC236}">
                <a16:creationId xmlns:a16="http://schemas.microsoft.com/office/drawing/2014/main" id="{92A8FCAE-F270-4A5D-A2CF-332D08B27555}"/>
              </a:ext>
            </a:extLst>
          </p:cNvPr>
          <p:cNvSpPr txBox="1"/>
          <p:nvPr/>
        </p:nvSpPr>
        <p:spPr>
          <a:xfrm>
            <a:off x="152400" y="4781697"/>
            <a:ext cx="3723992" cy="1938992"/>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Communication and Language</a:t>
            </a:r>
          </a:p>
          <a:p>
            <a:r>
              <a:rPr lang="en-US" sz="1000" dirty="0"/>
              <a:t>We will continue with our daily Chatty Snack sessions, facilitated by adults but led by children’s interests. We will </a:t>
            </a:r>
            <a:r>
              <a:rPr lang="en-GB" sz="1000" dirty="0"/>
              <a:t>communicate our thoughts, ideas and actions to another using a range of connectives when discussing our knowledge and understanding. We will use stories to help us describe events in some detail using our own words and new vocabulary that we have learnt. We will use talking partners to help us work our problems and organise thinking and activities, and to explain how things work and why they might happen. We will have a deep knowledge and understanding of stories enabling us to retell, using some repetition from the story and some of our own words. </a:t>
            </a:r>
            <a:endParaRPr lang="en-US" sz="1000" dirty="0">
              <a:cs typeface="Calibri"/>
            </a:endParaRPr>
          </a:p>
        </p:txBody>
      </p:sp>
      <p:sp>
        <p:nvSpPr>
          <p:cNvPr id="6" name="TextBox 5">
            <a:extLst>
              <a:ext uri="{FF2B5EF4-FFF2-40B4-BE49-F238E27FC236}">
                <a16:creationId xmlns:a16="http://schemas.microsoft.com/office/drawing/2014/main" id="{3DA4841E-914C-4452-8846-1F63A0C453F6}"/>
              </a:ext>
            </a:extLst>
          </p:cNvPr>
          <p:cNvSpPr txBox="1"/>
          <p:nvPr/>
        </p:nvSpPr>
        <p:spPr>
          <a:xfrm>
            <a:off x="8334914" y="3704479"/>
            <a:ext cx="3723992" cy="3016210"/>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Literacy</a:t>
            </a:r>
            <a:endParaRPr lang="en-US" sz="1000" b="1" dirty="0">
              <a:cs typeface="Calibri"/>
            </a:endParaRPr>
          </a:p>
          <a:p>
            <a:endParaRPr lang="en-US" sz="1000" b="1" dirty="0">
              <a:cs typeface="Calibri"/>
            </a:endParaRPr>
          </a:p>
          <a:p>
            <a:endParaRPr lang="en-US" sz="1000" b="1" dirty="0">
              <a:cs typeface="Calibri"/>
            </a:endParaRPr>
          </a:p>
          <a:p>
            <a:endParaRPr lang="en-US" sz="1000" b="1" dirty="0">
              <a:cs typeface="Calibri"/>
            </a:endParaRPr>
          </a:p>
          <a:p>
            <a:pPr algn="just"/>
            <a:r>
              <a:rPr lang="en-US" sz="1000" dirty="0">
                <a:cs typeface="Calibri"/>
              </a:rPr>
              <a:t>We will use the </a:t>
            </a:r>
            <a:r>
              <a:rPr lang="en-US" sz="1000" b="1" dirty="0">
                <a:cs typeface="Calibri"/>
              </a:rPr>
              <a:t>Little Wandle</a:t>
            </a:r>
            <a:r>
              <a:rPr lang="en-US" sz="1000" dirty="0">
                <a:cs typeface="Calibri"/>
              </a:rPr>
              <a:t> phonics scheme to develop our phonics knowledge in order to become fluent and independent readers.</a:t>
            </a:r>
            <a:r>
              <a:rPr lang="en-GB" sz="1000" dirty="0">
                <a:ea typeface="+mn-lt"/>
                <a:cs typeface="+mn-lt"/>
              </a:rPr>
              <a:t> </a:t>
            </a:r>
            <a:r>
              <a:rPr lang="en-GB" sz="1000" dirty="0">
                <a:cs typeface="Calibri"/>
              </a:rPr>
              <a:t>We will read books that are matched to our phonics knowledge. We will use our phonics to help us spell words using our phonics knowledge to write the letter or letters needed. We will write for a purpose to create labels, lists and captions. We will write short phrases and sentences with words with known sound-letter correspondences using a capital letter and full stop. We will write recognisable letters, forming most correctly using print. We will show our understanding of books that have been read to us by retelling stories and narratives using our own words and new vocabulary. We will discuss new vocabulary that we have learnt and will use this to retell stories. We will predict what might happen next in a story. We will describe characters, thinking about their appearance, feelings and emotions. </a:t>
            </a:r>
          </a:p>
        </p:txBody>
      </p:sp>
      <p:sp>
        <p:nvSpPr>
          <p:cNvPr id="7" name="TextBox 6">
            <a:extLst>
              <a:ext uri="{FF2B5EF4-FFF2-40B4-BE49-F238E27FC236}">
                <a16:creationId xmlns:a16="http://schemas.microsoft.com/office/drawing/2014/main" id="{4939D98B-3627-498F-BDC6-C2AB92046546}"/>
              </a:ext>
            </a:extLst>
          </p:cNvPr>
          <p:cNvSpPr txBox="1"/>
          <p:nvPr/>
        </p:nvSpPr>
        <p:spPr>
          <a:xfrm>
            <a:off x="8289667" y="688205"/>
            <a:ext cx="3723992" cy="1323439"/>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Mathematics</a:t>
            </a:r>
          </a:p>
          <a:p>
            <a:pPr algn="just"/>
            <a:r>
              <a:rPr lang="en-US" sz="1000" dirty="0"/>
              <a:t>We will continue to explore the composition of numbers to 10, extended our knowledge to 6, 7, 8, 9 &amp; 10. We will use loose part, </a:t>
            </a:r>
            <a:r>
              <a:rPr lang="en-US" sz="1000" dirty="0" err="1"/>
              <a:t>numicon</a:t>
            </a:r>
            <a:r>
              <a:rPr lang="en-US" sz="1000" dirty="0"/>
              <a:t> and numerals to show different representations of the numbers. We will continue to embed our fluency in subitizing to 5. We will be able to </a:t>
            </a:r>
            <a:r>
              <a:rPr lang="en-GB" sz="1000" dirty="0"/>
              <a:t>automatically recall number bonds for numbers 0-5 and some to 10 using number rhymes, songs and actions to help us. We will compare length, weight and capacity.</a:t>
            </a:r>
            <a:r>
              <a:rPr lang="en-GB" sz="1000" dirty="0">
                <a:highlight>
                  <a:srgbClr val="FFFF00"/>
                </a:highlight>
              </a:rPr>
              <a:t> </a:t>
            </a:r>
            <a:endParaRPr lang="en-US" sz="1000" dirty="0">
              <a:highlight>
                <a:srgbClr val="FFFF00"/>
              </a:highlight>
            </a:endParaRPr>
          </a:p>
        </p:txBody>
      </p:sp>
      <p:sp>
        <p:nvSpPr>
          <p:cNvPr id="8" name="TextBox 7">
            <a:extLst>
              <a:ext uri="{FF2B5EF4-FFF2-40B4-BE49-F238E27FC236}">
                <a16:creationId xmlns:a16="http://schemas.microsoft.com/office/drawing/2014/main" id="{C0B90DA1-08F6-493F-85F8-46281CBC22A0}"/>
              </a:ext>
            </a:extLst>
          </p:cNvPr>
          <p:cNvSpPr txBox="1"/>
          <p:nvPr/>
        </p:nvSpPr>
        <p:spPr>
          <a:xfrm>
            <a:off x="4028780" y="680519"/>
            <a:ext cx="4037852" cy="3477875"/>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Understanding the world </a:t>
            </a:r>
            <a:endParaRPr lang="en-US" sz="1000" b="1" dirty="0">
              <a:cs typeface="Calibri"/>
            </a:endParaRPr>
          </a:p>
          <a:p>
            <a:pPr algn="just"/>
            <a:r>
              <a:rPr lang="en-US" sz="1000" dirty="0">
                <a:cs typeface="Calibri"/>
              </a:rPr>
              <a:t>We will talk about events and celebrations that are happening in our lives, families and communities such as </a:t>
            </a:r>
            <a:r>
              <a:rPr lang="en-US" sz="1000" b="1" dirty="0">
                <a:cs typeface="Calibri"/>
              </a:rPr>
              <a:t>New Year, Chinese New Year, </a:t>
            </a:r>
            <a:r>
              <a:rPr lang="en-GB" sz="1000" dirty="0">
                <a:ea typeface="+mn-lt"/>
                <a:cs typeface="+mn-lt"/>
              </a:rPr>
              <a:t> </a:t>
            </a:r>
            <a:r>
              <a:rPr lang="en-GB" sz="1000" b="1" dirty="0">
                <a:ea typeface="+mn-lt"/>
                <a:cs typeface="+mn-lt"/>
              </a:rPr>
              <a:t>Mother's Day, Holi Festival, </a:t>
            </a:r>
            <a:r>
              <a:rPr lang="en-GB" sz="1000" dirty="0">
                <a:ea typeface="+mn-lt"/>
                <a:cs typeface="+mn-lt"/>
              </a:rPr>
              <a:t>and </a:t>
            </a:r>
            <a:r>
              <a:rPr lang="en-GB" sz="1000" b="1" dirty="0">
                <a:ea typeface="+mn-lt"/>
                <a:cs typeface="+mn-lt"/>
              </a:rPr>
              <a:t>Easter.  </a:t>
            </a:r>
            <a:r>
              <a:rPr lang="en-GB" sz="1000" dirty="0">
                <a:ea typeface="+mn-lt"/>
                <a:cs typeface="+mn-lt"/>
              </a:rPr>
              <a:t>We will learn about different countries in the world: </a:t>
            </a:r>
            <a:r>
              <a:rPr lang="en-GB" sz="1000" b="1" dirty="0">
                <a:ea typeface="+mn-lt"/>
                <a:cs typeface="+mn-lt"/>
              </a:rPr>
              <a:t>United Kingdom, Antarctica</a:t>
            </a:r>
            <a:r>
              <a:rPr lang="en-GB" sz="1000" dirty="0">
                <a:ea typeface="+mn-lt"/>
                <a:cs typeface="+mn-lt"/>
              </a:rPr>
              <a:t> and</a:t>
            </a:r>
            <a:r>
              <a:rPr lang="en-GB" sz="1000" b="1" dirty="0">
                <a:ea typeface="+mn-lt"/>
                <a:cs typeface="+mn-lt"/>
              </a:rPr>
              <a:t> Africa. </a:t>
            </a:r>
            <a:r>
              <a:rPr lang="en-GB" sz="1000" dirty="0">
                <a:ea typeface="+mn-lt"/>
                <a:cs typeface="+mn-lt"/>
              </a:rPr>
              <a:t>We will recognise some similarities and differences between in these countries and our lives in Stafford. We will understand that some places in the world are different to where we live in Stafford. We will explore different representations of maps and will draw our own simple information maps. We will create our own simple maps. We will understand that some places are special to members of our community and will visit these places. We recognise that people have different beliefs and celebrate special times in different ways. We will visit church at Easter to understand why and how Christians celebrate Easter. We will use our Forest School area to describe what we see, hear and feel in Winter and Spring. We will investigate the effects of winter and spring on the natural world around us. We will work collaboratively with our parents to create a school garden and grow our own plants. </a:t>
            </a:r>
          </a:p>
          <a:p>
            <a:pPr algn="just"/>
            <a:endParaRPr lang="en-GB" sz="1000" dirty="0">
              <a:cs typeface="Calibri"/>
            </a:endParaRPr>
          </a:p>
          <a:p>
            <a:pPr algn="just"/>
            <a:endParaRPr lang="en-GB" sz="1000" dirty="0">
              <a:cs typeface="Calibri"/>
            </a:endParaRPr>
          </a:p>
          <a:p>
            <a:pPr algn="just"/>
            <a:endParaRPr lang="en-GB" sz="1000" dirty="0">
              <a:cs typeface="Calibri"/>
            </a:endParaRPr>
          </a:p>
          <a:p>
            <a:pPr algn="just"/>
            <a:endParaRPr lang="en-GB" sz="1000" dirty="0">
              <a:cs typeface="Calibri"/>
            </a:endParaRPr>
          </a:p>
        </p:txBody>
      </p:sp>
      <p:sp>
        <p:nvSpPr>
          <p:cNvPr id="9" name="TextBox 8">
            <a:extLst>
              <a:ext uri="{FF2B5EF4-FFF2-40B4-BE49-F238E27FC236}">
                <a16:creationId xmlns:a16="http://schemas.microsoft.com/office/drawing/2014/main" id="{297B9375-483C-40A1-8EF1-8696F5C1D166}"/>
              </a:ext>
            </a:extLst>
          </p:cNvPr>
          <p:cNvSpPr txBox="1"/>
          <p:nvPr/>
        </p:nvSpPr>
        <p:spPr>
          <a:xfrm>
            <a:off x="4079180" y="4459889"/>
            <a:ext cx="4052946" cy="2031325"/>
          </a:xfrm>
          <a:prstGeom prst="rect">
            <a:avLst/>
          </a:prstGeom>
          <a:solidFill>
            <a:schemeClr val="accent5">
              <a:lumMod val="20000"/>
              <a:lumOff val="80000"/>
              <a:alpha val="75000"/>
            </a:schemeClr>
          </a:solidFill>
          <a:ln w="3492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dirty="0"/>
              <a:t>Expressive arts and design</a:t>
            </a:r>
            <a:endParaRPr lang="en-US" sz="1050" b="1" dirty="0">
              <a:cs typeface="Calibri"/>
            </a:endParaRPr>
          </a:p>
          <a:p>
            <a:pPr algn="just"/>
            <a:r>
              <a:rPr lang="en-GB" sz="1050" dirty="0">
                <a:ea typeface="+mn-lt"/>
                <a:cs typeface="+mn-lt"/>
              </a:rPr>
              <a:t>We will create collaboratively to make props for our role play area. We will explore, use and refine a variety of artistic effects such as painting and observational drawings to express our ideas and feelings. We will consolidate our colour mixing skills independently. We will apply our </a:t>
            </a:r>
            <a:r>
              <a:rPr lang="en-GB" sz="1050" dirty="0">
                <a:cs typeface="Calibri"/>
              </a:rPr>
              <a:t>knowledge of the artist Jackson Pollock</a:t>
            </a:r>
            <a:r>
              <a:rPr lang="en-GB" sz="1050" b="1" dirty="0">
                <a:cs typeface="Calibri"/>
              </a:rPr>
              <a:t> </a:t>
            </a:r>
            <a:r>
              <a:rPr lang="en-GB" sz="1050" dirty="0">
                <a:cs typeface="Calibri"/>
              </a:rPr>
              <a:t>into our independent artwork. We will learn how to use watercolour paints to create a watercolour wash. We will learn and perform songs for Easter. We will continue to learn and perform Just Dance routines. We will learn about joining techniques and consider which method is most effective to use.  We will learn about the artist Caroline Shotton and will create artwork in her style. </a:t>
            </a:r>
          </a:p>
        </p:txBody>
      </p:sp>
      <p:pic>
        <p:nvPicPr>
          <p:cNvPr id="10" name="Picture 10" descr="A picture containing text&#10;&#10;Description automatically generated">
            <a:extLst>
              <a:ext uri="{FF2B5EF4-FFF2-40B4-BE49-F238E27FC236}">
                <a16:creationId xmlns:a16="http://schemas.microsoft.com/office/drawing/2014/main" id="{8AD2B7B3-7B0D-42F4-BB46-6676F7366E5D}"/>
              </a:ext>
            </a:extLst>
          </p:cNvPr>
          <p:cNvPicPr>
            <a:picLocks noChangeAspect="1"/>
          </p:cNvPicPr>
          <p:nvPr/>
        </p:nvPicPr>
        <p:blipFill>
          <a:blip r:embed="rId4"/>
          <a:stretch>
            <a:fillRect/>
          </a:stretch>
        </p:blipFill>
        <p:spPr>
          <a:xfrm>
            <a:off x="5487494" y="3392827"/>
            <a:ext cx="721921" cy="65015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2" name="Picture 12" descr="A picture containing text, colorful&#10;&#10;Description automatically generated">
            <a:extLst>
              <a:ext uri="{FF2B5EF4-FFF2-40B4-BE49-F238E27FC236}">
                <a16:creationId xmlns:a16="http://schemas.microsoft.com/office/drawing/2014/main" id="{334EDDC9-A184-4033-A10E-55D4744160D1}"/>
              </a:ext>
            </a:extLst>
          </p:cNvPr>
          <p:cNvPicPr>
            <a:picLocks noChangeAspect="1"/>
          </p:cNvPicPr>
          <p:nvPr/>
        </p:nvPicPr>
        <p:blipFill>
          <a:blip r:embed="rId5"/>
          <a:stretch>
            <a:fillRect/>
          </a:stretch>
        </p:blipFill>
        <p:spPr>
          <a:xfrm>
            <a:off x="7336453" y="3536914"/>
            <a:ext cx="581686" cy="47747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3" name="Picture 13" descr="A picture containing text, bird, clipart&#10;&#10;Description automatically generated">
            <a:extLst>
              <a:ext uri="{FF2B5EF4-FFF2-40B4-BE49-F238E27FC236}">
                <a16:creationId xmlns:a16="http://schemas.microsoft.com/office/drawing/2014/main" id="{0DC7B093-8876-48C1-BFB1-15497D4206FF}"/>
              </a:ext>
            </a:extLst>
          </p:cNvPr>
          <p:cNvPicPr>
            <a:picLocks noChangeAspect="1"/>
          </p:cNvPicPr>
          <p:nvPr/>
        </p:nvPicPr>
        <p:blipFill>
          <a:blip r:embed="rId6"/>
          <a:stretch>
            <a:fillRect/>
          </a:stretch>
        </p:blipFill>
        <p:spPr>
          <a:xfrm>
            <a:off x="6539126" y="3475879"/>
            <a:ext cx="448430" cy="49360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6" name="Picture 16" descr="A picture containing logo&#10;&#10;Description automatically generated">
            <a:extLst>
              <a:ext uri="{FF2B5EF4-FFF2-40B4-BE49-F238E27FC236}">
                <a16:creationId xmlns:a16="http://schemas.microsoft.com/office/drawing/2014/main" id="{7FBCD3EF-9A1E-4D8F-BA9C-E17A17E305BA}"/>
              </a:ext>
            </a:extLst>
          </p:cNvPr>
          <p:cNvPicPr>
            <a:picLocks noChangeAspect="1"/>
          </p:cNvPicPr>
          <p:nvPr/>
        </p:nvPicPr>
        <p:blipFill>
          <a:blip r:embed="rId7"/>
          <a:stretch>
            <a:fillRect/>
          </a:stretch>
        </p:blipFill>
        <p:spPr>
          <a:xfrm>
            <a:off x="11339510" y="3754554"/>
            <a:ext cx="619125" cy="61158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026" name="Picture 2" descr="Oliver's Vegetables : French, Vivian, Bartlett, Alison: Amazon.co.uk: Books">
            <a:extLst>
              <a:ext uri="{FF2B5EF4-FFF2-40B4-BE49-F238E27FC236}">
                <a16:creationId xmlns:a16="http://schemas.microsoft.com/office/drawing/2014/main" id="{C0CE68A5-9817-4F6F-8662-0F58CBB7F601}"/>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10659125" y="3755264"/>
            <a:ext cx="580897" cy="58349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28" name="Picture 4" descr="The Ugly Duckling: Ladybird First Favourite Tales: Amazon.co.uk: Busby,  Ailie: 9780723270676: Books">
            <a:extLst>
              <a:ext uri="{FF2B5EF4-FFF2-40B4-BE49-F238E27FC236}">
                <a16:creationId xmlns:a16="http://schemas.microsoft.com/office/drawing/2014/main" id="{2FC65202-8570-49BE-BE47-1057B0EE0504}"/>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9888668" y="3752518"/>
            <a:ext cx="608863" cy="61158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0" name="Picture 6" descr="9781416979173: The Tiny Seed (World of Eric Carle) - AbeBooks - Carle,  Eric: 1416979174">
            <a:extLst>
              <a:ext uri="{FF2B5EF4-FFF2-40B4-BE49-F238E27FC236}">
                <a16:creationId xmlns:a16="http://schemas.microsoft.com/office/drawing/2014/main" id="{EDFD8CE2-3687-49E9-8C51-27BC7295E942}"/>
              </a:ext>
            </a:extLst>
          </p:cNvPr>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9315412" y="3775652"/>
            <a:ext cx="439115" cy="61158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2" name="Picture 8" descr="Usborne Easter Story – Beesybox">
            <a:extLst>
              <a:ext uri="{FF2B5EF4-FFF2-40B4-BE49-F238E27FC236}">
                <a16:creationId xmlns:a16="http://schemas.microsoft.com/office/drawing/2014/main" id="{8AD1C0D3-957B-4630-B3E7-14A614B95A56}"/>
              </a:ext>
            </a:extLst>
          </p:cNvPr>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4474213" y="3514136"/>
            <a:ext cx="523032" cy="52303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3663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Blue Water Under The Sea Stock Photo, Picture And Royalty Free Image. Image  106412605.">
            <a:extLst>
              <a:ext uri="{FF2B5EF4-FFF2-40B4-BE49-F238E27FC236}">
                <a16:creationId xmlns:a16="http://schemas.microsoft.com/office/drawing/2014/main" id="{E7D3FE04-DCFB-4D48-91E1-8B294144F5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2" y="0"/>
            <a:ext cx="12199342" cy="683157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5AA7B38-339C-4AA0-B452-5C2EC48BD003}"/>
              </a:ext>
            </a:extLst>
          </p:cNvPr>
          <p:cNvSpPr txBox="1"/>
          <p:nvPr/>
        </p:nvSpPr>
        <p:spPr>
          <a:xfrm>
            <a:off x="1740271" y="105584"/>
            <a:ext cx="9373017" cy="461665"/>
          </a:xfrm>
          <a:prstGeom prst="rect">
            <a:avLst/>
          </a:prstGeom>
          <a:solidFill>
            <a:schemeClr val="accent5">
              <a:lumMod val="20000"/>
              <a:lumOff val="80000"/>
              <a:alpha val="75000"/>
            </a:schemeClr>
          </a:solidFill>
          <a:ln w="38100">
            <a:solidFill>
              <a:schemeClr val="accent5">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t>Summer Term – Happily Ever After / The Deep Blue Sea</a:t>
            </a:r>
          </a:p>
        </p:txBody>
      </p:sp>
      <p:sp>
        <p:nvSpPr>
          <p:cNvPr id="3" name="TextBox 2">
            <a:extLst>
              <a:ext uri="{FF2B5EF4-FFF2-40B4-BE49-F238E27FC236}">
                <a16:creationId xmlns:a16="http://schemas.microsoft.com/office/drawing/2014/main" id="{8BEE73B7-8CE2-4ECE-8E44-607F6ACF13E1}"/>
              </a:ext>
            </a:extLst>
          </p:cNvPr>
          <p:cNvSpPr txBox="1"/>
          <p:nvPr/>
        </p:nvSpPr>
        <p:spPr>
          <a:xfrm>
            <a:off x="167489" y="680519"/>
            <a:ext cx="3723992" cy="1938992"/>
          </a:xfrm>
          <a:prstGeom prst="rect">
            <a:avLst/>
          </a:prstGeom>
          <a:solidFill>
            <a:schemeClr val="accent5">
              <a:lumMod val="20000"/>
              <a:lumOff val="80000"/>
              <a:alpha val="75000"/>
            </a:schemeClr>
          </a:solidFill>
          <a:ln w="38100">
            <a:solidFill>
              <a:schemeClr val="accent5">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Personal, Social and Emotional Development</a:t>
            </a:r>
          </a:p>
          <a:p>
            <a:pPr algn="just"/>
            <a:r>
              <a:rPr lang="en-US" sz="1000" dirty="0">
                <a:cs typeface="Calibri"/>
              </a:rPr>
              <a:t>We will demonstrate an understanding of our school values of </a:t>
            </a:r>
            <a:r>
              <a:rPr lang="en-US" sz="1000" b="1" dirty="0">
                <a:cs typeface="Calibri"/>
              </a:rPr>
              <a:t>respect </a:t>
            </a:r>
            <a:r>
              <a:rPr lang="en-US" sz="1000" dirty="0">
                <a:cs typeface="Calibri"/>
              </a:rPr>
              <a:t>and </a:t>
            </a:r>
            <a:r>
              <a:rPr lang="en-US" sz="1000" b="1" dirty="0">
                <a:cs typeface="Calibri"/>
              </a:rPr>
              <a:t>independence </a:t>
            </a:r>
            <a:r>
              <a:rPr lang="en-US" sz="1000" dirty="0">
                <a:cs typeface="Calibri"/>
              </a:rPr>
              <a:t>in action. We will k</a:t>
            </a:r>
            <a:r>
              <a:rPr lang="en-GB" sz="1000" dirty="0"/>
              <a:t>now and talk about the different factors that support our overall health and wellbeing. We will learn how to be a safe pedestrian, by crossing the road safely and role playing this on our playground using a track and bikes. We will learn how to stay safe in the sun, how to apply sun cream and why this is important. We will know to have sensible amounts of screen time. We will talk about the importance of having a good sleep routine.  We will study the Jigsaw units: Relationships and My Body. We will revisit these themes daily through our PSED and Reflection Time. </a:t>
            </a:r>
            <a:endParaRPr lang="en-US" sz="1000" b="1" dirty="0">
              <a:cs typeface="Calibri"/>
            </a:endParaRPr>
          </a:p>
        </p:txBody>
      </p:sp>
      <p:sp>
        <p:nvSpPr>
          <p:cNvPr id="4" name="TextBox 3">
            <a:extLst>
              <a:ext uri="{FF2B5EF4-FFF2-40B4-BE49-F238E27FC236}">
                <a16:creationId xmlns:a16="http://schemas.microsoft.com/office/drawing/2014/main" id="{F8C50BD2-8291-4CCF-81DE-3B065974F8E5}"/>
              </a:ext>
            </a:extLst>
          </p:cNvPr>
          <p:cNvSpPr txBox="1"/>
          <p:nvPr/>
        </p:nvSpPr>
        <p:spPr>
          <a:xfrm>
            <a:off x="167489" y="2838181"/>
            <a:ext cx="3723992" cy="1477328"/>
          </a:xfrm>
          <a:prstGeom prst="rect">
            <a:avLst/>
          </a:prstGeom>
          <a:solidFill>
            <a:schemeClr val="accent5">
              <a:lumMod val="20000"/>
              <a:lumOff val="80000"/>
              <a:alpha val="75000"/>
            </a:schemeClr>
          </a:solidFill>
          <a:ln w="38100">
            <a:solidFill>
              <a:schemeClr val="accent5">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Physical Development</a:t>
            </a:r>
          </a:p>
          <a:p>
            <a:pPr algn="just"/>
            <a:r>
              <a:rPr lang="en-GB" sz="1000" dirty="0"/>
              <a:t>We will revise and refine the fundamental movement skills we have already acquired: running and climbing. We will continue to challenge ourselves and take risks in our Outdoor Area using large equipment to embed the physical skills we have acquired. We will further develop and refine a range of ball skills including using different sized balls, throwing and catching. We will develop our athletic skills ready for Sports Day. We will continue to learn to hold a pencil effectively so that our handwriting styles are efficient. </a:t>
            </a:r>
            <a:endParaRPr lang="en-US" sz="1000" b="1" dirty="0"/>
          </a:p>
        </p:txBody>
      </p:sp>
      <p:sp>
        <p:nvSpPr>
          <p:cNvPr id="5" name="TextBox 4">
            <a:extLst>
              <a:ext uri="{FF2B5EF4-FFF2-40B4-BE49-F238E27FC236}">
                <a16:creationId xmlns:a16="http://schemas.microsoft.com/office/drawing/2014/main" id="{92A8FCAE-F270-4A5D-A2CF-332D08B27555}"/>
              </a:ext>
            </a:extLst>
          </p:cNvPr>
          <p:cNvSpPr txBox="1"/>
          <p:nvPr/>
        </p:nvSpPr>
        <p:spPr>
          <a:xfrm>
            <a:off x="152400" y="4781697"/>
            <a:ext cx="3723992" cy="1015663"/>
          </a:xfrm>
          <a:prstGeom prst="rect">
            <a:avLst/>
          </a:prstGeom>
          <a:solidFill>
            <a:schemeClr val="accent5">
              <a:lumMod val="20000"/>
              <a:lumOff val="80000"/>
              <a:alpha val="75000"/>
            </a:schemeClr>
          </a:solidFill>
          <a:ln w="38100">
            <a:solidFill>
              <a:schemeClr val="accent5">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Communication and Language</a:t>
            </a:r>
          </a:p>
          <a:p>
            <a:pPr algn="just"/>
            <a:r>
              <a:rPr lang="en-US" sz="1000" dirty="0"/>
              <a:t>We will continue with our daily Chatty Snack sessions, facilitated by adults but led by children’s interests. We will continue to develop our retelling of stories</a:t>
            </a:r>
            <a:r>
              <a:rPr lang="en-GB" sz="1000" dirty="0"/>
              <a:t>, with confidence, using our embedded vocabulary and story language. We will listen carefully to rhymes and songs, paying attention to how they sound. </a:t>
            </a:r>
            <a:endParaRPr lang="en-US" sz="1000" dirty="0">
              <a:cs typeface="Calibri"/>
            </a:endParaRPr>
          </a:p>
        </p:txBody>
      </p:sp>
      <p:sp>
        <p:nvSpPr>
          <p:cNvPr id="6" name="TextBox 5">
            <a:extLst>
              <a:ext uri="{FF2B5EF4-FFF2-40B4-BE49-F238E27FC236}">
                <a16:creationId xmlns:a16="http://schemas.microsoft.com/office/drawing/2014/main" id="{3DA4841E-914C-4452-8846-1F63A0C453F6}"/>
              </a:ext>
            </a:extLst>
          </p:cNvPr>
          <p:cNvSpPr txBox="1"/>
          <p:nvPr/>
        </p:nvSpPr>
        <p:spPr>
          <a:xfrm>
            <a:off x="8334914" y="3452163"/>
            <a:ext cx="3723992" cy="3170099"/>
          </a:xfrm>
          <a:prstGeom prst="rect">
            <a:avLst/>
          </a:prstGeom>
          <a:solidFill>
            <a:schemeClr val="accent5">
              <a:lumMod val="20000"/>
              <a:lumOff val="80000"/>
              <a:alpha val="75000"/>
            </a:schemeClr>
          </a:solidFill>
          <a:ln w="38100">
            <a:solidFill>
              <a:schemeClr val="accent5">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Literacy</a:t>
            </a:r>
            <a:endParaRPr lang="en-US" sz="1000" b="1" dirty="0">
              <a:cs typeface="Calibri"/>
            </a:endParaRPr>
          </a:p>
          <a:p>
            <a:endParaRPr lang="en-US" sz="1000" b="1" dirty="0">
              <a:cs typeface="Calibri"/>
            </a:endParaRPr>
          </a:p>
          <a:p>
            <a:endParaRPr lang="en-US" sz="1000" b="1" dirty="0">
              <a:cs typeface="Calibri"/>
            </a:endParaRPr>
          </a:p>
          <a:p>
            <a:endParaRPr lang="en-US" sz="1000" b="1" dirty="0">
              <a:cs typeface="Calibri"/>
            </a:endParaRPr>
          </a:p>
          <a:p>
            <a:pPr algn="just"/>
            <a:r>
              <a:rPr lang="en-US" sz="1000" dirty="0">
                <a:cs typeface="Calibri"/>
              </a:rPr>
              <a:t>We will use the </a:t>
            </a:r>
            <a:r>
              <a:rPr lang="en-US" sz="1000" b="1" dirty="0">
                <a:cs typeface="Calibri"/>
              </a:rPr>
              <a:t>Little Wandle</a:t>
            </a:r>
            <a:r>
              <a:rPr lang="en-US" sz="1000" dirty="0">
                <a:cs typeface="Calibri"/>
              </a:rPr>
              <a:t> phonics scheme to develop our phonics knowledge in order to become fluent and independent readers.</a:t>
            </a:r>
            <a:r>
              <a:rPr lang="en-GB" sz="1000" dirty="0">
                <a:ea typeface="+mn-lt"/>
                <a:cs typeface="+mn-lt"/>
              </a:rPr>
              <a:t> </a:t>
            </a:r>
            <a:r>
              <a:rPr lang="en-GB" sz="1000" dirty="0">
                <a:cs typeface="Calibri"/>
              </a:rPr>
              <a:t>We will read books that are matched to our phonics knowledge. We will learn to write short sentences containing </a:t>
            </a:r>
            <a:r>
              <a:rPr lang="en-GB" sz="1000" dirty="0"/>
              <a:t>words with known sound-letter correspondences using a capital letter and full stop. We will re-read what we have written to check that it makes sense. We will write retells of stories that we are familiar with, including some of the story language we have embedded. We will write for a purpose including: fact files, lists and story retellings. We will learn to predict events within stories. </a:t>
            </a:r>
          </a:p>
          <a:p>
            <a:pPr algn="just"/>
            <a:endParaRPr lang="en-GB" sz="1000" dirty="0"/>
          </a:p>
          <a:p>
            <a:pPr algn="just"/>
            <a:endParaRPr lang="en-US" sz="1000" dirty="0">
              <a:cs typeface="Calibri"/>
            </a:endParaRPr>
          </a:p>
          <a:p>
            <a:pPr algn="just"/>
            <a:endParaRPr lang="en-US" sz="1000" dirty="0">
              <a:cs typeface="Calibri"/>
            </a:endParaRPr>
          </a:p>
          <a:p>
            <a:pPr algn="just"/>
            <a:endParaRPr lang="en-US" sz="1000" dirty="0">
              <a:cs typeface="Calibri"/>
            </a:endParaRPr>
          </a:p>
          <a:p>
            <a:pPr algn="just"/>
            <a:endParaRPr lang="en-US" sz="1000" dirty="0">
              <a:cs typeface="Calibri"/>
            </a:endParaRPr>
          </a:p>
          <a:p>
            <a:pPr algn="just"/>
            <a:endParaRPr lang="en-US" sz="1000" dirty="0">
              <a:cs typeface="Calibri"/>
            </a:endParaRPr>
          </a:p>
        </p:txBody>
      </p:sp>
      <p:sp>
        <p:nvSpPr>
          <p:cNvPr id="7" name="TextBox 6">
            <a:extLst>
              <a:ext uri="{FF2B5EF4-FFF2-40B4-BE49-F238E27FC236}">
                <a16:creationId xmlns:a16="http://schemas.microsoft.com/office/drawing/2014/main" id="{4939D98B-3627-498F-BDC6-C2AB92046546}"/>
              </a:ext>
            </a:extLst>
          </p:cNvPr>
          <p:cNvSpPr txBox="1"/>
          <p:nvPr/>
        </p:nvSpPr>
        <p:spPr>
          <a:xfrm>
            <a:off x="8289667" y="688205"/>
            <a:ext cx="3723992" cy="1169551"/>
          </a:xfrm>
          <a:prstGeom prst="rect">
            <a:avLst/>
          </a:prstGeom>
          <a:solidFill>
            <a:schemeClr val="accent5">
              <a:lumMod val="20000"/>
              <a:lumOff val="80000"/>
              <a:alpha val="75000"/>
            </a:schemeClr>
          </a:solidFill>
          <a:ln w="38100">
            <a:solidFill>
              <a:schemeClr val="accent5">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Mathematics</a:t>
            </a:r>
          </a:p>
          <a:p>
            <a:pPr algn="just"/>
            <a:r>
              <a:rPr lang="en-US" sz="1000" dirty="0"/>
              <a:t>We will count beyond 20. We will begin to notice patterns in the counting system, beyond 20. We will recall number bonds to 10 and recall some related subtraction facts. We will share amounts. We will name odd and even numbers. We will recall double facts to 10. We will continue to develop our spatial reasoning through manipulating shapes. </a:t>
            </a:r>
            <a:endParaRPr lang="en-US" sz="1000" dirty="0">
              <a:highlight>
                <a:srgbClr val="FFFF00"/>
              </a:highlight>
            </a:endParaRPr>
          </a:p>
        </p:txBody>
      </p:sp>
      <p:sp>
        <p:nvSpPr>
          <p:cNvPr id="8" name="TextBox 7">
            <a:extLst>
              <a:ext uri="{FF2B5EF4-FFF2-40B4-BE49-F238E27FC236}">
                <a16:creationId xmlns:a16="http://schemas.microsoft.com/office/drawing/2014/main" id="{C0B90DA1-08F6-493F-85F8-46281CBC22A0}"/>
              </a:ext>
            </a:extLst>
          </p:cNvPr>
          <p:cNvSpPr txBox="1"/>
          <p:nvPr/>
        </p:nvSpPr>
        <p:spPr>
          <a:xfrm>
            <a:off x="4055952" y="688205"/>
            <a:ext cx="4037852" cy="2862322"/>
          </a:xfrm>
          <a:prstGeom prst="rect">
            <a:avLst/>
          </a:prstGeom>
          <a:solidFill>
            <a:schemeClr val="accent5">
              <a:lumMod val="20000"/>
              <a:lumOff val="80000"/>
              <a:alpha val="75000"/>
            </a:schemeClr>
          </a:solidFill>
          <a:ln w="38100">
            <a:solidFill>
              <a:schemeClr val="accent5">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b="1" dirty="0"/>
              <a:t>Understanding the world </a:t>
            </a:r>
            <a:endParaRPr lang="en-US" sz="1000" b="1" dirty="0">
              <a:cs typeface="Calibri"/>
            </a:endParaRPr>
          </a:p>
          <a:p>
            <a:pPr algn="just"/>
            <a:r>
              <a:rPr lang="en-US" sz="1000" dirty="0">
                <a:cs typeface="Calibri"/>
              </a:rPr>
              <a:t>We will share photographs of family holidays in the past. We will talk about members of our family and how they enjoyed their summer holidays</a:t>
            </a:r>
            <a:r>
              <a:rPr lang="en-GB" sz="1000" dirty="0"/>
              <a:t>. We will continue to describe what we see, hear and feel whilst outside in the Summer. We will understand the effect of the changing seasons on the natural world around us and will be able to identify signs of Summer. We will learn about, and celebrate, the festivals of Eid al-</a:t>
            </a:r>
            <a:r>
              <a:rPr lang="en-GB" sz="1000" dirty="0" err="1"/>
              <a:t>Fitr</a:t>
            </a:r>
            <a:r>
              <a:rPr lang="en-GB" sz="1000" dirty="0"/>
              <a:t> and Ramadan, understanding how people celebrate special times in different ways. We will learn the skills required to build a bug hotel in the Forest School area. We will work with Mr Sutton to complete a Forest School block to further develop our Forest School skills and prepare us for Forest School in Year 1.</a:t>
            </a:r>
          </a:p>
          <a:p>
            <a:pPr algn="just"/>
            <a:endParaRPr lang="en-US" sz="1000" dirty="0">
              <a:cs typeface="Calibri"/>
            </a:endParaRPr>
          </a:p>
          <a:p>
            <a:pPr algn="just"/>
            <a:endParaRPr lang="en-US" sz="1000" dirty="0">
              <a:cs typeface="Calibri"/>
            </a:endParaRPr>
          </a:p>
          <a:p>
            <a:pPr algn="just"/>
            <a:endParaRPr lang="en-US" sz="1000" dirty="0">
              <a:cs typeface="Calibri"/>
            </a:endParaRPr>
          </a:p>
          <a:p>
            <a:pPr algn="just"/>
            <a:endParaRPr lang="en-US" sz="1000" dirty="0">
              <a:cs typeface="Calibri"/>
            </a:endParaRPr>
          </a:p>
          <a:p>
            <a:pPr algn="just"/>
            <a:endParaRPr lang="en-US" sz="1000" dirty="0">
              <a:cs typeface="Calibri"/>
            </a:endParaRPr>
          </a:p>
          <a:p>
            <a:pPr algn="just"/>
            <a:endParaRPr lang="en-GB" sz="1000" dirty="0">
              <a:cs typeface="Calibri"/>
            </a:endParaRPr>
          </a:p>
        </p:txBody>
      </p:sp>
      <p:sp>
        <p:nvSpPr>
          <p:cNvPr id="9" name="TextBox 8">
            <a:extLst>
              <a:ext uri="{FF2B5EF4-FFF2-40B4-BE49-F238E27FC236}">
                <a16:creationId xmlns:a16="http://schemas.microsoft.com/office/drawing/2014/main" id="{297B9375-483C-40A1-8EF1-8696F5C1D166}"/>
              </a:ext>
            </a:extLst>
          </p:cNvPr>
          <p:cNvSpPr txBox="1"/>
          <p:nvPr/>
        </p:nvSpPr>
        <p:spPr>
          <a:xfrm>
            <a:off x="4079180" y="4891411"/>
            <a:ext cx="4052946" cy="1061829"/>
          </a:xfrm>
          <a:prstGeom prst="rect">
            <a:avLst/>
          </a:prstGeom>
          <a:solidFill>
            <a:schemeClr val="accent5">
              <a:lumMod val="20000"/>
              <a:lumOff val="80000"/>
              <a:alpha val="75000"/>
            </a:schemeClr>
          </a:solidFill>
          <a:ln w="38100">
            <a:solidFill>
              <a:schemeClr val="accent5">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dirty="0"/>
              <a:t>Expressive arts and design</a:t>
            </a:r>
            <a:endParaRPr lang="en-US" sz="1050" b="1" dirty="0">
              <a:cs typeface="Calibri"/>
            </a:endParaRPr>
          </a:p>
          <a:p>
            <a:pPr algn="just"/>
            <a:r>
              <a:rPr lang="en-GB" sz="1050" dirty="0"/>
              <a:t>We will listen attentively, move to and talk about music, expressing our feelings and responses. We will explore and engage in music making and dance, performing solo or in groups. We will learn about the artist Georgia O’Keeffe and will create art in her style. We will learn how to smudge using oil pastels. </a:t>
            </a:r>
            <a:endParaRPr lang="en-GB" sz="1050" dirty="0">
              <a:cs typeface="Calibri"/>
            </a:endParaRPr>
          </a:p>
        </p:txBody>
      </p:sp>
      <p:pic>
        <p:nvPicPr>
          <p:cNvPr id="16" name="Picture 16" descr="A picture containing logo&#10;&#10;Description automatically generated">
            <a:extLst>
              <a:ext uri="{FF2B5EF4-FFF2-40B4-BE49-F238E27FC236}">
                <a16:creationId xmlns:a16="http://schemas.microsoft.com/office/drawing/2014/main" id="{7FBCD3EF-9A1E-4D8F-BA9C-E17A17E305BA}"/>
              </a:ext>
            </a:extLst>
          </p:cNvPr>
          <p:cNvPicPr>
            <a:picLocks noChangeAspect="1"/>
          </p:cNvPicPr>
          <p:nvPr/>
        </p:nvPicPr>
        <p:blipFill>
          <a:blip r:embed="rId4"/>
          <a:stretch>
            <a:fillRect/>
          </a:stretch>
        </p:blipFill>
        <p:spPr>
          <a:xfrm>
            <a:off x="11377292" y="3480753"/>
            <a:ext cx="636367" cy="62861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026" name="Picture 2" descr="Goldilocks and the Three Bears: Ladybird First Favourite Tales:  Amazon.co.uk: Baxter, Nicola: 9781409306290: Books">
            <a:extLst>
              <a:ext uri="{FF2B5EF4-FFF2-40B4-BE49-F238E27FC236}">
                <a16:creationId xmlns:a16="http://schemas.microsoft.com/office/drawing/2014/main" id="{C0A1E802-1786-4F46-95F1-C86A1C5BC0DF}"/>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9548430" y="5748981"/>
            <a:ext cx="777975" cy="77905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28" name="Picture 4" descr="Jim and the Beanstalk: Amazon.co.uk: Briggs, Raymond: 9780140500776: Books">
            <a:extLst>
              <a:ext uri="{FF2B5EF4-FFF2-40B4-BE49-F238E27FC236}">
                <a16:creationId xmlns:a16="http://schemas.microsoft.com/office/drawing/2014/main" id="{D1DC0A4D-651F-4118-BCC1-FB4844BA6B77}"/>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0431610" y="5748981"/>
            <a:ext cx="682630" cy="77359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0" name="Picture 6" descr="Cinderella: Ladybird First Favourite Tales: Amazon.co.uk: Busby, Ailie:  9780723270669: Books">
            <a:extLst>
              <a:ext uri="{FF2B5EF4-FFF2-40B4-BE49-F238E27FC236}">
                <a16:creationId xmlns:a16="http://schemas.microsoft.com/office/drawing/2014/main" id="{CFC94392-8550-4937-9CF9-9D3EF433C19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219445" y="5703772"/>
            <a:ext cx="815169" cy="81880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The Snail and the Whale : Donaldson, Julia, Scheffler, Axel: Amazon.co.uk:  Books">
            <a:extLst>
              <a:ext uri="{FF2B5EF4-FFF2-40B4-BE49-F238E27FC236}">
                <a16:creationId xmlns:a16="http://schemas.microsoft.com/office/drawing/2014/main" id="{A554E703-9B99-434A-8691-1ADB706B5C0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91579" y="5731891"/>
            <a:ext cx="974489" cy="87580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265296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85530" y="-378082"/>
            <a:ext cx="12006470" cy="1325563"/>
          </a:xfrm>
        </p:spPr>
        <p:txBody>
          <a:bodyPr>
            <a:normAutofit/>
          </a:bodyPr>
          <a:lstStyle/>
          <a:p>
            <a:pPr algn="ctr"/>
            <a:r>
              <a:rPr lang="en-GB" sz="4000" b="1">
                <a:latin typeface="+mn-lt"/>
              </a:rPr>
              <a:t>Personal, Social and Emotional Development (PSED)</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479482"/>
            <a:ext cx="12006470" cy="1845227"/>
          </a:xfrm>
        </p:spPr>
        <p:txBody>
          <a:bodyPr>
            <a:normAutofit/>
          </a:bodyPr>
          <a:lstStyle/>
          <a:p>
            <a:pPr marL="0" indent="0" algn="just">
              <a:buNone/>
            </a:pPr>
            <a:r>
              <a:rPr lang="en-GB" sz="1400"/>
              <a:t>Children’s personal, social and emotional development (PSED) is crucial for children to lead healthy and happy lives, and is fundamental to their cognitive development. Underpinning their personal development are the important attachments that shape their social world. Strong, warm and supportive relationships with adults enable children to learn how to understand their own feelings and those of others. </a:t>
            </a:r>
          </a:p>
          <a:p>
            <a:pPr marL="0" indent="0" algn="just">
              <a:buNone/>
            </a:pPr>
            <a:r>
              <a:rPr lang="en-GB" sz="1400"/>
              <a:t>Children should be supported to manage emotions, develop a positive sense of self, set themselves simple goals, have confidence in their own abilities, to persist and wait for what they want and direct attention as necessary. Through adult modelling and guidance, they will learn how to look after their bodies, including healthy eating, and manage personal needs independently. Through supported interaction with other children they learn how to make good friendships, co-operate and resolve conflicts peaceably. These attributes will provide a secure platform from which children can achieve at school and in later life. </a:t>
            </a:r>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411797027"/>
              </p:ext>
            </p:extLst>
          </p:nvPr>
        </p:nvGraphicFramePr>
        <p:xfrm>
          <a:off x="185530" y="2149641"/>
          <a:ext cx="11714924" cy="4661385"/>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297655">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481138">
                <a:tc>
                  <a:txBody>
                    <a:bodyPr/>
                    <a:lstStyle/>
                    <a:p>
                      <a:r>
                        <a:rPr lang="en-GB" sz="1200" b="1"/>
                        <a:t>Self-Regulation</a:t>
                      </a:r>
                      <a:br>
                        <a:rPr lang="en-GB" sz="1200" b="1"/>
                      </a:br>
                      <a:r>
                        <a:rPr lang="en-GB" sz="1200" b="1"/>
                        <a:t>Managing Self</a:t>
                      </a:r>
                      <a:br>
                        <a:rPr lang="en-GB" sz="1200" b="1"/>
                      </a:br>
                      <a:r>
                        <a:rPr lang="en-GB" sz="1200" b="1"/>
                        <a:t>Making Relationships</a:t>
                      </a:r>
                    </a:p>
                  </a:txBody>
                  <a:tcPr/>
                </a:tc>
                <a:tc>
                  <a:txBody>
                    <a:bodyPr/>
                    <a:lstStyle/>
                    <a:p>
                      <a:r>
                        <a:rPr lang="en-GB" sz="1200" dirty="0"/>
                        <a:t>We are learning to…</a:t>
                      </a:r>
                      <a:br>
                        <a:rPr lang="en-GB" sz="1200" dirty="0"/>
                      </a:br>
                      <a:r>
                        <a:rPr lang="en-GB" sz="1200" dirty="0"/>
                        <a:t>See ourselves as a valuable individual. Build constructive and respectful relationships. Express our feelings and consider the feelings of others. Think about the perspective of others. Manage our own personal hygiene needs. </a:t>
                      </a:r>
                    </a:p>
                  </a:txBody>
                  <a:tcPr/>
                </a:tc>
                <a:tc>
                  <a:txBody>
                    <a:bodyPr/>
                    <a:lstStyle/>
                    <a:p>
                      <a:r>
                        <a:rPr lang="en-GB" sz="1200" dirty="0"/>
                        <a:t>We are learning to...</a:t>
                      </a:r>
                      <a:br>
                        <a:rPr lang="en-GB" sz="1200" dirty="0"/>
                      </a:br>
                      <a:r>
                        <a:rPr lang="en-GB" sz="1200" dirty="0"/>
                        <a:t>Show resilience and perseverance in the face of challenge. Identify and moderate our own feelings socially and emotionally. </a:t>
                      </a:r>
                      <a:r>
                        <a:rPr lang="en-GB" sz="1200" b="0" i="0" u="none" strike="noStrike" noProof="0" dirty="0">
                          <a:latin typeface="Calibri"/>
                        </a:rPr>
                        <a:t>Know and talk about the different factors that support our overall health and wellbeing: Healthy eating, regular physical activity, toothbrushing.</a:t>
                      </a:r>
                    </a:p>
                  </a:txBody>
                  <a:tcPr/>
                </a:tc>
                <a:tc>
                  <a:txBody>
                    <a:bodyPr/>
                    <a:lstStyle/>
                    <a:p>
                      <a:r>
                        <a:rPr lang="en-GB" sz="1200" dirty="0"/>
                        <a:t>We are learning to...</a:t>
                      </a:r>
                      <a:br>
                        <a:rPr lang="en-GB" sz="1200" dirty="0"/>
                      </a:br>
                      <a:r>
                        <a:rPr lang="en-GB" sz="1200" dirty="0"/>
                        <a:t>Know and talk about the different factors that support our overall health and wellbeing: being a safe pedestrian, staying safe in the sun, sensible amounts of screen time, having a good sleep routine. </a:t>
                      </a:r>
                    </a:p>
                  </a:txBody>
                  <a:tcPr/>
                </a:tc>
                <a:extLst>
                  <a:ext uri="{0D108BD9-81ED-4DB2-BD59-A6C34878D82A}">
                    <a16:rowId xmlns:a16="http://schemas.microsoft.com/office/drawing/2014/main" val="328687736"/>
                  </a:ext>
                </a:extLst>
              </a:tr>
              <a:tr h="2809250">
                <a:tc>
                  <a:txBody>
                    <a:bodyPr/>
                    <a:lstStyle/>
                    <a:p>
                      <a:r>
                        <a:rPr lang="en-GB" sz="1200" b="1"/>
                        <a:t>Observational</a:t>
                      </a:r>
                      <a:br>
                        <a:rPr lang="en-GB" sz="1200" b="1"/>
                      </a:br>
                      <a:r>
                        <a:rPr lang="en-GB" sz="1200" b="1"/>
                        <a:t>Checkpoints: Early Learning Goal</a:t>
                      </a:r>
                    </a:p>
                    <a:p>
                      <a:endParaRPr lang="en-GB" sz="1200" b="1"/>
                    </a:p>
                    <a:p>
                      <a:r>
                        <a:rPr lang="en-GB" sz="1200" b="1"/>
                        <a:t>Children at the expected level of development will: </a:t>
                      </a:r>
                    </a:p>
                  </a:txBody>
                  <a:tcPr/>
                </a:tc>
                <a:tc gridSpan="3">
                  <a:txBody>
                    <a:bodyPr/>
                    <a:lstStyle/>
                    <a:p>
                      <a:r>
                        <a:rPr lang="en-GB" sz="1200" b="1" i="0" u="none" strike="noStrike" kern="1200" baseline="0" dirty="0">
                          <a:solidFill>
                            <a:schemeClr val="dk1"/>
                          </a:solidFill>
                          <a:latin typeface="+mn-lt"/>
                          <a:ea typeface="+mn-ea"/>
                          <a:cs typeface="+mn-cs"/>
                        </a:rPr>
                        <a:t>Self-Regulation </a:t>
                      </a:r>
                      <a:endParaRPr lang="en-GB" sz="1200" b="0"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Show an understanding of their own feelings and those of others, and begin to regulate their behaviour accordingly;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Set and work towards simple goals, being able to wait for what they want and control their immediate impulses when appropriate;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Give focused attention to what the teacher says, responding appropriately even when engaged in activity, and show an ability to follow instructions involving several ideas or actions. </a:t>
                      </a:r>
                    </a:p>
                    <a:p>
                      <a:r>
                        <a:rPr lang="en-GB" sz="1200" b="1" i="0" u="none" strike="noStrike" kern="1200" baseline="0" dirty="0">
                          <a:solidFill>
                            <a:schemeClr val="dk1"/>
                          </a:solidFill>
                          <a:latin typeface="+mn-lt"/>
                          <a:ea typeface="+mn-ea"/>
                          <a:cs typeface="+mn-cs"/>
                        </a:rPr>
                        <a:t>Managing Self </a:t>
                      </a:r>
                      <a:endParaRPr lang="en-GB" sz="1200" b="0"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Be confident to try new activities and show independence, resilience and perseverance in the face of challenge;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Explain the reasons for rules, know right from wrong and try to behave accordingly;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Manage their own basic hygiene and personal needs, including dressing, going to the toilet and understanding the importance of healthy food choices. </a:t>
                      </a:r>
                    </a:p>
                    <a:p>
                      <a:r>
                        <a:rPr lang="en-GB" sz="1200" b="1" i="0" u="none" strike="noStrike" kern="1200" baseline="0" dirty="0">
                          <a:solidFill>
                            <a:schemeClr val="dk1"/>
                          </a:solidFill>
                          <a:latin typeface="+mn-lt"/>
                          <a:ea typeface="+mn-ea"/>
                          <a:cs typeface="+mn-cs"/>
                        </a:rPr>
                        <a:t>Building Relationships </a:t>
                      </a:r>
                      <a:endParaRPr lang="en-GB" sz="1200" b="0" i="0" u="none" strike="noStrike" kern="1200" baseline="0" dirty="0">
                        <a:solidFill>
                          <a:schemeClr val="dk1"/>
                        </a:solidFill>
                        <a:latin typeface="+mn-lt"/>
                        <a:ea typeface="+mn-ea"/>
                        <a:cs typeface="+mn-cs"/>
                      </a:endParaRPr>
                    </a:p>
                    <a:p>
                      <a:r>
                        <a:rPr lang="en-GB" sz="1200" b="0" i="0" u="none" strike="noStrike" kern="1200" baseline="0" dirty="0">
                          <a:solidFill>
                            <a:schemeClr val="dk1"/>
                          </a:solidFill>
                          <a:latin typeface="+mn-lt"/>
                          <a:ea typeface="+mn-ea"/>
                          <a:cs typeface="+mn-cs"/>
                        </a:rPr>
                        <a:t>Children at the expected level of development will: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Work and play cooperatively and take turns with others;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Form positive attachments to adults and friendships with peers;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Show sensitivity to their own and to others’ needs. </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298863371"/>
                  </a:ext>
                </a:extLst>
              </a:tr>
            </a:tbl>
          </a:graphicData>
        </a:graphic>
      </p:graphicFrame>
    </p:spTree>
    <p:extLst>
      <p:ext uri="{BB962C8B-B14F-4D97-AF65-F5344CB8AC3E}">
        <p14:creationId xmlns:p14="http://schemas.microsoft.com/office/powerpoint/2010/main" val="37328261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ising Stars Academy - Home | Facebook">
            <a:extLst>
              <a:ext uri="{FF2B5EF4-FFF2-40B4-BE49-F238E27FC236}">
                <a16:creationId xmlns:a16="http://schemas.microsoft.com/office/drawing/2014/main" id="{3A3DA176-42AE-4E08-A430-B57D296050C0}"/>
              </a:ext>
            </a:extLst>
          </p:cNvPr>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t="21448"/>
          <a:stretch/>
        </p:blipFill>
        <p:spPr bwMode="auto">
          <a:xfrm>
            <a:off x="2797851" y="1493095"/>
            <a:ext cx="6596297" cy="404797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19008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Champion Assembly award</a:t>
            </a:r>
            <a:endParaRPr lang="en-GB"/>
          </a:p>
        </p:txBody>
      </p:sp>
      <p:sp>
        <p:nvSpPr>
          <p:cNvPr id="6" name="TextBox 5">
            <a:extLst>
              <a:ext uri="{FF2B5EF4-FFF2-40B4-BE49-F238E27FC236}">
                <a16:creationId xmlns:a16="http://schemas.microsoft.com/office/drawing/2014/main" id="{8C6C80C3-7F14-479F-897A-419298B2D2E9}"/>
              </a:ext>
            </a:extLst>
          </p:cNvPr>
          <p:cNvSpPr txBox="1"/>
          <p:nvPr/>
        </p:nvSpPr>
        <p:spPr>
          <a:xfrm>
            <a:off x="492311" y="3408475"/>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Children taking responsibility as monitors </a:t>
            </a:r>
            <a:endParaRPr lang="en-GB"/>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9008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Modelling good manners and morning greetings</a:t>
            </a:r>
            <a:endParaRPr lang="en-GB"/>
          </a:p>
        </p:txBody>
      </p:sp>
      <p:sp>
        <p:nvSpPr>
          <p:cNvPr id="8" name="TextBox 7">
            <a:extLst>
              <a:ext uri="{FF2B5EF4-FFF2-40B4-BE49-F238E27FC236}">
                <a16:creationId xmlns:a16="http://schemas.microsoft.com/office/drawing/2014/main" id="{FA1DC9BD-2AA1-4153-B720-6C66BE6D0829}"/>
              </a:ext>
            </a:extLst>
          </p:cNvPr>
          <p:cNvSpPr txBox="1"/>
          <p:nvPr/>
        </p:nvSpPr>
        <p:spPr>
          <a:xfrm>
            <a:off x="8454190" y="1409305"/>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Child initiated play</a:t>
            </a:r>
            <a:endParaRPr lang="en-GB"/>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655882"/>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Mindfulness exercises </a:t>
            </a:r>
            <a:endParaRPr lang="en-GB"/>
          </a:p>
        </p:txBody>
      </p:sp>
      <p:sp>
        <p:nvSpPr>
          <p:cNvPr id="10" name="TextBox 9">
            <a:extLst>
              <a:ext uri="{FF2B5EF4-FFF2-40B4-BE49-F238E27FC236}">
                <a16:creationId xmlns:a16="http://schemas.microsoft.com/office/drawing/2014/main" id="{58A86738-5605-4828-AE84-0F58B126388D}"/>
              </a:ext>
            </a:extLst>
          </p:cNvPr>
          <p:cNvSpPr txBox="1"/>
          <p:nvPr/>
        </p:nvSpPr>
        <p:spPr>
          <a:xfrm>
            <a:off x="625642" y="474234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Calming down strategies </a:t>
            </a:r>
            <a:endParaRPr lang="en-GB"/>
          </a:p>
        </p:txBody>
      </p:sp>
      <p:sp>
        <p:nvSpPr>
          <p:cNvPr id="11" name="TextBox 10">
            <a:extLst>
              <a:ext uri="{FF2B5EF4-FFF2-40B4-BE49-F238E27FC236}">
                <a16:creationId xmlns:a16="http://schemas.microsoft.com/office/drawing/2014/main" id="{34D5BAEE-FEAB-4C85-95E7-6CAD9EEE8FA7}"/>
              </a:ext>
            </a:extLst>
          </p:cNvPr>
          <p:cNvSpPr txBox="1"/>
          <p:nvPr/>
        </p:nvSpPr>
        <p:spPr>
          <a:xfrm>
            <a:off x="4427621" y="5637845"/>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Circle Times</a:t>
            </a:r>
            <a:endParaRPr lang="en-US"/>
          </a:p>
        </p:txBody>
      </p:sp>
      <p:sp>
        <p:nvSpPr>
          <p:cNvPr id="12" name="TextBox 11">
            <a:extLst>
              <a:ext uri="{FF2B5EF4-FFF2-40B4-BE49-F238E27FC236}">
                <a16:creationId xmlns:a16="http://schemas.microsoft.com/office/drawing/2014/main" id="{D90BCB94-8344-4F70-9970-DD65968FA5A5}"/>
              </a:ext>
            </a:extLst>
          </p:cNvPr>
          <p:cNvSpPr txBox="1"/>
          <p:nvPr/>
        </p:nvSpPr>
        <p:spPr>
          <a:xfrm>
            <a:off x="449179" y="5735468"/>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The Colour Monster story emotions </a:t>
            </a:r>
            <a:endParaRPr lang="en-GB"/>
          </a:p>
        </p:txBody>
      </p:sp>
      <p:sp>
        <p:nvSpPr>
          <p:cNvPr id="13" name="TextBox 12">
            <a:extLst>
              <a:ext uri="{FF2B5EF4-FFF2-40B4-BE49-F238E27FC236}">
                <a16:creationId xmlns:a16="http://schemas.microsoft.com/office/drawing/2014/main" id="{7C8D769A-517D-4DF3-AAA7-E753047242D2}"/>
              </a:ext>
            </a:extLst>
          </p:cNvPr>
          <p:cNvSpPr txBox="1"/>
          <p:nvPr/>
        </p:nvSpPr>
        <p:spPr>
          <a:xfrm>
            <a:off x="8261684" y="371920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Year 6 Buddy friendships  </a:t>
            </a:r>
            <a:endParaRPr lang="en-GB"/>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101281"/>
            <a:ext cx="12006470" cy="1325563"/>
          </a:xfrm>
        </p:spPr>
        <p:txBody>
          <a:bodyPr>
            <a:normAutofit/>
          </a:bodyPr>
          <a:lstStyle/>
          <a:p>
            <a:pPr algn="ctr"/>
            <a:r>
              <a:rPr lang="en-GB" sz="4000" b="1">
                <a:latin typeface="+mn-lt"/>
              </a:rPr>
              <a:t>Personal, Social and Emotional Development (PSED)</a:t>
            </a:r>
          </a:p>
        </p:txBody>
      </p:sp>
      <p:sp>
        <p:nvSpPr>
          <p:cNvPr id="16" name="TextBox 15">
            <a:extLst>
              <a:ext uri="{FF2B5EF4-FFF2-40B4-BE49-F238E27FC236}">
                <a16:creationId xmlns:a16="http://schemas.microsoft.com/office/drawing/2014/main" id="{634309F4-18F1-45F7-ADED-AF6757B463C0}"/>
              </a:ext>
            </a:extLst>
          </p:cNvPr>
          <p:cNvSpPr txBox="1"/>
          <p:nvPr/>
        </p:nvSpPr>
        <p:spPr>
          <a:xfrm>
            <a:off x="8406063" y="566149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Forest School: Resilience, Emotional wellbeing </a:t>
            </a:r>
            <a:endParaRPr lang="en-US"/>
          </a:p>
        </p:txBody>
      </p:sp>
      <p:sp>
        <p:nvSpPr>
          <p:cNvPr id="17" name="TextBox 16">
            <a:extLst>
              <a:ext uri="{FF2B5EF4-FFF2-40B4-BE49-F238E27FC236}">
                <a16:creationId xmlns:a16="http://schemas.microsoft.com/office/drawing/2014/main" id="{8BE3456F-D680-4CBE-8DAF-C97DCD54115D}"/>
              </a:ext>
            </a:extLst>
          </p:cNvPr>
          <p:cNvSpPr txBox="1"/>
          <p:nvPr/>
        </p:nvSpPr>
        <p:spPr>
          <a:xfrm>
            <a:off x="625642" y="2256314"/>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Parkside Values </a:t>
            </a:r>
            <a:endParaRPr lang="en-GB"/>
          </a:p>
        </p:txBody>
      </p:sp>
      <p:sp>
        <p:nvSpPr>
          <p:cNvPr id="18" name="TextBox 17">
            <a:extLst>
              <a:ext uri="{FF2B5EF4-FFF2-40B4-BE49-F238E27FC236}">
                <a16:creationId xmlns:a16="http://schemas.microsoft.com/office/drawing/2014/main" id="{172F601B-7DC1-457A-9434-A229CC7FE59C}"/>
              </a:ext>
            </a:extLst>
          </p:cNvPr>
          <p:cNvSpPr txBox="1"/>
          <p:nvPr/>
        </p:nvSpPr>
        <p:spPr>
          <a:xfrm>
            <a:off x="8261684" y="4638258"/>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Clear rules to keep us safe when accessing risk in play</a:t>
            </a:r>
            <a:endParaRPr lang="en-US"/>
          </a:p>
        </p:txBody>
      </p:sp>
      <p:sp>
        <p:nvSpPr>
          <p:cNvPr id="19" name="TextBox 18">
            <a:extLst>
              <a:ext uri="{FF2B5EF4-FFF2-40B4-BE49-F238E27FC236}">
                <a16:creationId xmlns:a16="http://schemas.microsoft.com/office/drawing/2014/main" id="{2AEDBF36-DB82-42DC-A322-65B2A8D6703C}"/>
              </a:ext>
            </a:extLst>
          </p:cNvPr>
          <p:cNvSpPr txBox="1"/>
          <p:nvPr/>
        </p:nvSpPr>
        <p:spPr>
          <a:xfrm>
            <a:off x="4443663" y="4709437"/>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Embedded hygiene routines</a:t>
            </a:r>
            <a:endParaRPr lang="en-GB"/>
          </a:p>
        </p:txBody>
      </p:sp>
      <p:sp>
        <p:nvSpPr>
          <p:cNvPr id="20" name="TextBox 19">
            <a:extLst>
              <a:ext uri="{FF2B5EF4-FFF2-40B4-BE49-F238E27FC236}">
                <a16:creationId xmlns:a16="http://schemas.microsoft.com/office/drawing/2014/main" id="{CB3FF6DF-6A0B-4749-BCF7-6A2231791FE0}"/>
              </a:ext>
            </a:extLst>
          </p:cNvPr>
          <p:cNvSpPr txBox="1"/>
          <p:nvPr/>
        </p:nvSpPr>
        <p:spPr>
          <a:xfrm>
            <a:off x="4338721" y="2865432"/>
            <a:ext cx="3565358" cy="932101"/>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Rangers at Parkside </a:t>
            </a:r>
          </a:p>
        </p:txBody>
      </p:sp>
    </p:spTree>
    <p:extLst>
      <p:ext uri="{BB962C8B-B14F-4D97-AF65-F5344CB8AC3E}">
        <p14:creationId xmlns:p14="http://schemas.microsoft.com/office/powerpoint/2010/main" val="427610694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85530" y="-378082"/>
            <a:ext cx="12006470" cy="1325563"/>
          </a:xfrm>
        </p:spPr>
        <p:txBody>
          <a:bodyPr>
            <a:normAutofit/>
          </a:bodyPr>
          <a:lstStyle/>
          <a:p>
            <a:pPr algn="ctr"/>
            <a:r>
              <a:rPr lang="en-GB" sz="4000" b="1">
                <a:latin typeface="+mn-lt"/>
              </a:rPr>
              <a:t>Communication and Language </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479482"/>
            <a:ext cx="12006470" cy="1845227"/>
          </a:xfrm>
        </p:spPr>
        <p:txBody>
          <a:bodyPr vert="horz" lIns="91440" tIns="45720" rIns="91440" bIns="45720" rtlCol="0" anchor="t">
            <a:normAutofit/>
          </a:bodyPr>
          <a:lstStyle/>
          <a:p>
            <a:pPr marL="0" indent="0" algn="just">
              <a:buNone/>
            </a:pPr>
            <a:r>
              <a:rPr lang="en-GB" sz="1200"/>
              <a:t>The development of children’s spoken language underpins all seven areas of learning and development. Children’s back‑and‑forth interactions from an early age form the foundations for language and cognitive development. The number and quality of the conversations they have with adults and peers throughout the day in a language-rich environment is crucial. By commenting on what children are interested in or doing, and echoing back what they say with new vocabulary added, practitioners will build children’s language effectively. </a:t>
            </a:r>
            <a:endParaRPr lang="en-GB" sz="1200">
              <a:cs typeface="Calibri"/>
            </a:endParaRPr>
          </a:p>
          <a:p>
            <a:pPr marL="0" indent="0" algn="just">
              <a:buNone/>
            </a:pPr>
            <a:r>
              <a:rPr lang="en-GB" sz="1200"/>
              <a:t>Reading frequently to children, and engaging them actively in stories, non-fiction, rhymes and poems, and then providing them with extensive opportunities to use and embed new words in a range of contexts, will give children the opportunity to thrive. Through conversation, storytelling and role play, where children share their ideas with support and modelling from their teacher, and sensitive questioning that invites them to elaborate, children become comfortable using a rich range of vocabulary and language structures.  </a:t>
            </a:r>
            <a:endParaRPr lang="en-GB" sz="1200">
              <a:cs typeface="Calibri"/>
            </a:endParaRPr>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3354703489"/>
              </p:ext>
            </p:extLst>
          </p:nvPr>
        </p:nvGraphicFramePr>
        <p:xfrm>
          <a:off x="123139" y="1661132"/>
          <a:ext cx="11714924" cy="5179144"/>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04155">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2527388">
                <a:tc>
                  <a:txBody>
                    <a:bodyPr/>
                    <a:lstStyle/>
                    <a:p>
                      <a:endParaRPr lang="en-GB" sz="1200" b="1"/>
                    </a:p>
                  </a:txBody>
                  <a:tcPr/>
                </a:tc>
                <a:tc>
                  <a:txBody>
                    <a:bodyPr/>
                    <a:lstStyle/>
                    <a:p>
                      <a:r>
                        <a:rPr lang="en-GB" sz="1200" dirty="0"/>
                        <a:t>We are learning to…</a:t>
                      </a:r>
                      <a:br>
                        <a:rPr lang="en-GB" sz="1200" dirty="0"/>
                      </a:br>
                      <a:r>
                        <a:rPr lang="en-GB" sz="1200" dirty="0"/>
                        <a:t>Understand how to listen carefully and why listening is important. Learn new vocabulary. Use new vocabulary throughout the day. Ask questions to find our more and to check that we understand what has been said to us. Articulate our ideas and thoughts in well-formed sentences. Develop social phrases. Engage in </a:t>
                      </a:r>
                      <a:r>
                        <a:rPr lang="en-GB" sz="1200" dirty="0" err="1"/>
                        <a:t>storytimes</a:t>
                      </a:r>
                      <a:r>
                        <a:rPr lang="en-GB" sz="1200" dirty="0"/>
                        <a:t>. Listen to and talk about stories to build familiarity. Retell the story, once we have developed a deep familiarity with the text, some exact repetition and some in our own words. Use new vocabulary in different contexts. Listen carefully to rhymes and songs, paying attention to how they sound. Learn rhymes, poems and songs. Engage in non-fiction books. Listen to and talk about selected non-fiction to develop a deep familiarity with new knowledge and vocabulary. </a:t>
                      </a:r>
                    </a:p>
                  </a:txBody>
                  <a:tcPr/>
                </a:tc>
                <a:tc>
                  <a:txBody>
                    <a:bodyPr/>
                    <a:lstStyle/>
                    <a:p>
                      <a:r>
                        <a:rPr lang="en-GB" sz="1200" dirty="0"/>
                        <a:t>We are learning to...</a:t>
                      </a:r>
                      <a:br>
                        <a:rPr lang="en-GB" sz="1200" dirty="0"/>
                      </a:br>
                      <a:r>
                        <a:rPr lang="en-GB" sz="1200" dirty="0"/>
                        <a:t>Connect one idea or action to another using a range of connectives. Describe events in some detail. Use talk to help work our problems and organise thinking and activities, and to explain how things work and why they might happen. Retell a story, once we have developed a deep familiarity with the text, some as exact repetition and some in their own words. </a:t>
                      </a:r>
                    </a:p>
                  </a:txBody>
                  <a:tcPr/>
                </a:tc>
                <a:tc>
                  <a:txBody>
                    <a:bodyPr/>
                    <a:lstStyle/>
                    <a:p>
                      <a:pPr lvl="0">
                        <a:buNone/>
                      </a:pPr>
                      <a:r>
                        <a:rPr lang="en-GB" sz="1200" b="0" i="0" u="none" strike="noStrike" noProof="0" dirty="0">
                          <a:latin typeface="Calibri"/>
                        </a:rPr>
                        <a:t>We are learning to...</a:t>
                      </a:r>
                      <a:br>
                        <a:rPr lang="en-GB" sz="1200" b="0" i="0" u="none" strike="noStrike" noProof="0" dirty="0">
                          <a:latin typeface="Calibri"/>
                        </a:rPr>
                      </a:br>
                      <a:r>
                        <a:rPr lang="en-GB" sz="1200" b="0" i="0" u="none" strike="noStrike" noProof="0" dirty="0">
                          <a:latin typeface="Calibri"/>
                        </a:rPr>
                        <a:t>Retell a story, once we have developed a deep familiarity with the text, some as exact repetition and some in their own words. Listen carefully to rhymes and songs, paying attention to how they sound. </a:t>
                      </a:r>
                      <a:endParaRPr lang="en-US" dirty="0"/>
                    </a:p>
                  </a:txBody>
                  <a:tcPr/>
                </a:tc>
                <a:extLst>
                  <a:ext uri="{0D108BD9-81ED-4DB2-BD59-A6C34878D82A}">
                    <a16:rowId xmlns:a16="http://schemas.microsoft.com/office/drawing/2014/main" val="328687736"/>
                  </a:ext>
                </a:extLst>
              </a:tr>
              <a:tr h="2223229">
                <a:tc>
                  <a:txBody>
                    <a:bodyPr/>
                    <a:lstStyle/>
                    <a:p>
                      <a:r>
                        <a:rPr lang="en-GB" sz="1200" b="1"/>
                        <a:t>Observational</a:t>
                      </a:r>
                      <a:br>
                        <a:rPr lang="en-GB" sz="1200" b="1"/>
                      </a:br>
                      <a:r>
                        <a:rPr lang="en-GB" sz="1200" b="1"/>
                        <a:t>Checkpoints: Early Learning Goal</a:t>
                      </a:r>
                    </a:p>
                    <a:p>
                      <a:endParaRPr lang="en-GB" sz="1200" b="1"/>
                    </a:p>
                    <a:p>
                      <a:r>
                        <a:rPr lang="en-GB" sz="1200" b="1"/>
                        <a:t>Children at the expected level of development will: </a:t>
                      </a:r>
                    </a:p>
                    <a:p>
                      <a:endParaRPr lang="en-GB" sz="1200" b="1"/>
                    </a:p>
                  </a:txBody>
                  <a:tcPr/>
                </a:tc>
                <a:tc gridSpan="3">
                  <a:txBody>
                    <a:bodyPr/>
                    <a:lstStyle/>
                    <a:p>
                      <a:r>
                        <a:rPr lang="en-GB" sz="1200" b="1" i="0" u="none" strike="noStrike" kern="1200" baseline="0" dirty="0">
                          <a:solidFill>
                            <a:schemeClr val="dk1"/>
                          </a:solidFill>
                          <a:latin typeface="+mn-lt"/>
                          <a:ea typeface="+mn-ea"/>
                          <a:cs typeface="+mn-cs"/>
                        </a:rPr>
                        <a:t>Listening, Attention and Understanding </a:t>
                      </a:r>
                      <a:endParaRPr lang="en-GB" sz="1200" b="0"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Listen attentively and respond to what they hear with relevant questions, comments and actions when being read to and during whole class discussions and small group interactions;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Make comments about what they have heard and ask questions to clarify their understanding;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Hold conversation when engaged in back-and-forth exchanges with their teacher and peers. </a:t>
                      </a:r>
                    </a:p>
                    <a:p>
                      <a:pPr marL="0" indent="0">
                        <a:buFont typeface="Arial" panose="020B0604020202020204" pitchFamily="34" charset="0"/>
                        <a:buNone/>
                      </a:pPr>
                      <a:r>
                        <a:rPr lang="en-GB" sz="1200" b="1" i="0" u="none" strike="noStrike" kern="1200" baseline="0" dirty="0">
                          <a:solidFill>
                            <a:schemeClr val="dk1"/>
                          </a:solidFill>
                          <a:latin typeface="+mn-lt"/>
                          <a:ea typeface="+mn-ea"/>
                          <a:cs typeface="+mn-cs"/>
                        </a:rPr>
                        <a:t>Speaking </a:t>
                      </a:r>
                      <a:endParaRPr lang="en-GB" sz="1200" b="0"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Participate in small group, class and one-to-one discussions, offering their own ideas, using recently introduced vocabulary;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Offer explanations for why things might happen, making use of recently introduced vocabulary from stories, non-fiction, rhymes and poems when appropriate;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Express their ideas and feelings about their experiences using full sentences, including use of past, present and future tenses and making use of conjunctions, with modelling and support from their teacher. </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298863371"/>
                  </a:ext>
                </a:extLst>
              </a:tr>
            </a:tbl>
          </a:graphicData>
        </a:graphic>
      </p:graphicFrame>
    </p:spTree>
    <p:extLst>
      <p:ext uri="{BB962C8B-B14F-4D97-AF65-F5344CB8AC3E}">
        <p14:creationId xmlns:p14="http://schemas.microsoft.com/office/powerpoint/2010/main" val="404460274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Rising Stars Academy - Home | Facebook">
            <a:extLst>
              <a:ext uri="{FF2B5EF4-FFF2-40B4-BE49-F238E27FC236}">
                <a16:creationId xmlns:a16="http://schemas.microsoft.com/office/drawing/2014/main" id="{C1F9E950-2AB2-4B2A-B1DA-4EAA9C81422A}"/>
              </a:ext>
            </a:extLst>
          </p:cNvPr>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t="21448"/>
          <a:stretch/>
        </p:blipFill>
        <p:spPr bwMode="auto">
          <a:xfrm>
            <a:off x="2797851" y="1493095"/>
            <a:ext cx="6596297" cy="404797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19008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Chatty Snack</a:t>
            </a:r>
            <a:endParaRPr lang="en-GB"/>
          </a:p>
        </p:txBody>
      </p:sp>
      <p:sp>
        <p:nvSpPr>
          <p:cNvPr id="6" name="TextBox 5">
            <a:extLst>
              <a:ext uri="{FF2B5EF4-FFF2-40B4-BE49-F238E27FC236}">
                <a16:creationId xmlns:a16="http://schemas.microsoft.com/office/drawing/2014/main" id="{8C6C80C3-7F14-479F-897A-419298B2D2E9}"/>
              </a:ext>
            </a:extLst>
          </p:cNvPr>
          <p:cNvSpPr txBox="1"/>
          <p:nvPr/>
        </p:nvSpPr>
        <p:spPr>
          <a:xfrm>
            <a:off x="625642" y="3072426"/>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Reading opportunities indoors and outdoors </a:t>
            </a:r>
            <a:endParaRPr lang="en-GB"/>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9008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Language rich environment </a:t>
            </a:r>
            <a:endParaRPr lang="en-US"/>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9756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Narrative immersion into high quality texts</a:t>
            </a:r>
            <a:endParaRPr lang="en-GB"/>
          </a:p>
        </p:txBody>
      </p:sp>
      <p:sp>
        <p:nvSpPr>
          <p:cNvPr id="9" name="TextBox 8">
            <a:extLst>
              <a:ext uri="{FF2B5EF4-FFF2-40B4-BE49-F238E27FC236}">
                <a16:creationId xmlns:a16="http://schemas.microsoft.com/office/drawing/2014/main" id="{9FBEE6C1-57EC-41F2-AA04-C51D9C60126D}"/>
              </a:ext>
            </a:extLst>
          </p:cNvPr>
          <p:cNvSpPr txBox="1"/>
          <p:nvPr/>
        </p:nvSpPr>
        <p:spPr>
          <a:xfrm>
            <a:off x="8202863" y="2287582"/>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Story trays, opportunities to retell stories using own words and language directly from text </a:t>
            </a:r>
            <a:endParaRPr lang="en-GB"/>
          </a:p>
        </p:txBody>
      </p:sp>
      <p:sp>
        <p:nvSpPr>
          <p:cNvPr id="10" name="TextBox 9">
            <a:extLst>
              <a:ext uri="{FF2B5EF4-FFF2-40B4-BE49-F238E27FC236}">
                <a16:creationId xmlns:a16="http://schemas.microsoft.com/office/drawing/2014/main" id="{58A86738-5605-4828-AE84-0F58B126388D}"/>
              </a:ext>
            </a:extLst>
          </p:cNvPr>
          <p:cNvSpPr txBox="1"/>
          <p:nvPr/>
        </p:nvSpPr>
        <p:spPr>
          <a:xfrm>
            <a:off x="625642" y="4428402"/>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Literacy learning wall: working and progressive </a:t>
            </a:r>
          </a:p>
        </p:txBody>
      </p:sp>
      <p:sp>
        <p:nvSpPr>
          <p:cNvPr id="11" name="TextBox 10">
            <a:extLst>
              <a:ext uri="{FF2B5EF4-FFF2-40B4-BE49-F238E27FC236}">
                <a16:creationId xmlns:a16="http://schemas.microsoft.com/office/drawing/2014/main" id="{34D5BAEE-FEAB-4C85-95E7-6CAD9EEE8FA7}"/>
              </a:ext>
            </a:extLst>
          </p:cNvPr>
          <p:cNvSpPr txBox="1"/>
          <p:nvPr/>
        </p:nvSpPr>
        <p:spPr>
          <a:xfrm>
            <a:off x="4242091" y="545138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Key and new vocabulary on all learning walls </a:t>
            </a:r>
            <a:endParaRPr lang="en-GB"/>
          </a:p>
        </p:txBody>
      </p:sp>
      <p:sp>
        <p:nvSpPr>
          <p:cNvPr id="12" name="TextBox 11">
            <a:extLst>
              <a:ext uri="{FF2B5EF4-FFF2-40B4-BE49-F238E27FC236}">
                <a16:creationId xmlns:a16="http://schemas.microsoft.com/office/drawing/2014/main" id="{D90BCB94-8344-4F70-9970-DD65968FA5A5}"/>
              </a:ext>
            </a:extLst>
          </p:cNvPr>
          <p:cNvSpPr txBox="1"/>
          <p:nvPr/>
        </p:nvSpPr>
        <p:spPr>
          <a:xfrm>
            <a:off x="449179" y="5582845"/>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Decodable reading books: Dandelion</a:t>
            </a:r>
            <a:endParaRPr lang="en-GB"/>
          </a:p>
        </p:txBody>
      </p:sp>
      <p:sp>
        <p:nvSpPr>
          <p:cNvPr id="13" name="TextBox 12">
            <a:extLst>
              <a:ext uri="{FF2B5EF4-FFF2-40B4-BE49-F238E27FC236}">
                <a16:creationId xmlns:a16="http://schemas.microsoft.com/office/drawing/2014/main" id="{7C8D769A-517D-4DF3-AAA7-E753047242D2}"/>
              </a:ext>
            </a:extLst>
          </p:cNvPr>
          <p:cNvSpPr txBox="1"/>
          <p:nvPr/>
        </p:nvSpPr>
        <p:spPr>
          <a:xfrm>
            <a:off x="8261684" y="353539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Adults model and support conversation skills </a:t>
            </a:r>
            <a:endParaRPr lang="en-GB"/>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101281"/>
            <a:ext cx="12006470" cy="1325563"/>
          </a:xfrm>
        </p:spPr>
        <p:txBody>
          <a:bodyPr>
            <a:normAutofit/>
          </a:bodyPr>
          <a:lstStyle/>
          <a:p>
            <a:pPr algn="ctr"/>
            <a:r>
              <a:rPr lang="en-GB" sz="4000" b="1">
                <a:latin typeface="+mn-lt"/>
              </a:rPr>
              <a:t>Communication and Language</a:t>
            </a:r>
          </a:p>
        </p:txBody>
      </p:sp>
      <p:sp>
        <p:nvSpPr>
          <p:cNvPr id="16" name="TextBox 15">
            <a:extLst>
              <a:ext uri="{FF2B5EF4-FFF2-40B4-BE49-F238E27FC236}">
                <a16:creationId xmlns:a16="http://schemas.microsoft.com/office/drawing/2014/main" id="{634309F4-18F1-45F7-ADED-AF6757B463C0}"/>
              </a:ext>
            </a:extLst>
          </p:cNvPr>
          <p:cNvSpPr txBox="1"/>
          <p:nvPr/>
        </p:nvSpPr>
        <p:spPr>
          <a:xfrm>
            <a:off x="8406063" y="566149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Talk for Writing </a:t>
            </a:r>
            <a:endParaRPr lang="en-GB"/>
          </a:p>
        </p:txBody>
      </p:sp>
      <p:sp>
        <p:nvSpPr>
          <p:cNvPr id="17" name="TextBox 16">
            <a:extLst>
              <a:ext uri="{FF2B5EF4-FFF2-40B4-BE49-F238E27FC236}">
                <a16:creationId xmlns:a16="http://schemas.microsoft.com/office/drawing/2014/main" id="{8BE3456F-D680-4CBE-8DAF-C97DCD54115D}"/>
              </a:ext>
            </a:extLst>
          </p:cNvPr>
          <p:cNvSpPr txBox="1"/>
          <p:nvPr/>
        </p:nvSpPr>
        <p:spPr>
          <a:xfrm>
            <a:off x="651042" y="2157630"/>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Daily story time</a:t>
            </a:r>
          </a:p>
        </p:txBody>
      </p:sp>
      <p:sp>
        <p:nvSpPr>
          <p:cNvPr id="18" name="TextBox 17">
            <a:extLst>
              <a:ext uri="{FF2B5EF4-FFF2-40B4-BE49-F238E27FC236}">
                <a16:creationId xmlns:a16="http://schemas.microsoft.com/office/drawing/2014/main" id="{172F601B-7DC1-457A-9434-A229CC7FE59C}"/>
              </a:ext>
            </a:extLst>
          </p:cNvPr>
          <p:cNvSpPr txBox="1"/>
          <p:nvPr/>
        </p:nvSpPr>
        <p:spPr>
          <a:xfrm>
            <a:off x="7944184" y="4600158"/>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Morning Greetings songs and routines </a:t>
            </a:r>
            <a:endParaRPr lang="en-GB"/>
          </a:p>
        </p:txBody>
      </p:sp>
      <p:sp>
        <p:nvSpPr>
          <p:cNvPr id="20" name="TextBox 19">
            <a:extLst>
              <a:ext uri="{FF2B5EF4-FFF2-40B4-BE49-F238E27FC236}">
                <a16:creationId xmlns:a16="http://schemas.microsoft.com/office/drawing/2014/main" id="{7D08C8FC-35B3-48B6-ACFD-FEC1ECD0FEBD}"/>
              </a:ext>
            </a:extLst>
          </p:cNvPr>
          <p:cNvSpPr txBox="1"/>
          <p:nvPr/>
        </p:nvSpPr>
        <p:spPr>
          <a:xfrm>
            <a:off x="4338721" y="2852732"/>
            <a:ext cx="3527258" cy="1328023"/>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Rangers classroom at Parkside </a:t>
            </a:r>
          </a:p>
        </p:txBody>
      </p:sp>
      <p:sp>
        <p:nvSpPr>
          <p:cNvPr id="19" name="TextBox 18">
            <a:extLst>
              <a:ext uri="{FF2B5EF4-FFF2-40B4-BE49-F238E27FC236}">
                <a16:creationId xmlns:a16="http://schemas.microsoft.com/office/drawing/2014/main" id="{76AC24E5-5EE7-49BE-A7F5-76A9AD329FD0}"/>
              </a:ext>
            </a:extLst>
          </p:cNvPr>
          <p:cNvSpPr txBox="1"/>
          <p:nvPr/>
        </p:nvSpPr>
        <p:spPr>
          <a:xfrm>
            <a:off x="4334042" y="4199801"/>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Reading familiar stories to build on knowledge and fluency</a:t>
            </a:r>
          </a:p>
        </p:txBody>
      </p:sp>
    </p:spTree>
    <p:extLst>
      <p:ext uri="{BB962C8B-B14F-4D97-AF65-F5344CB8AC3E}">
        <p14:creationId xmlns:p14="http://schemas.microsoft.com/office/powerpoint/2010/main" val="182463904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85530" y="-378082"/>
            <a:ext cx="12006470" cy="1325563"/>
          </a:xfrm>
        </p:spPr>
        <p:txBody>
          <a:bodyPr>
            <a:normAutofit/>
          </a:bodyPr>
          <a:lstStyle/>
          <a:p>
            <a:pPr algn="ctr"/>
            <a:r>
              <a:rPr lang="en-GB" sz="4000" b="1">
                <a:latin typeface="+mn-lt"/>
              </a:rPr>
              <a:t>Physical Development</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479482"/>
            <a:ext cx="12006470" cy="1845227"/>
          </a:xfrm>
        </p:spPr>
        <p:txBody>
          <a:bodyPr>
            <a:normAutofit/>
          </a:bodyPr>
          <a:lstStyle/>
          <a:p>
            <a:pPr marL="0" indent="0" algn="just">
              <a:buNone/>
            </a:pPr>
            <a:r>
              <a:rPr lang="en-GB" sz="1400"/>
              <a:t>Physical activity is vital in children’s all-round development, enabling them to pursue happy, healthy and active lives. Gross and fine motor experiences develop incrementally throughout early childhood, starting with sensory explorations and the development of a child’s strength, co-ordination and positional awareness through tummy time, crawling and play movement with both objects and adults. </a:t>
            </a:r>
          </a:p>
          <a:p>
            <a:pPr marL="0" indent="0" algn="just">
              <a:buNone/>
            </a:pPr>
            <a:r>
              <a:rPr lang="en-GB" sz="1400"/>
              <a:t>By creating games and providing opportunities for play both indoors and outdoors, adults can support children to develop their core strength, stability, balance, spatial awareness, co-ordination and agility. Gross motor skills provide the foundation for developing healthy bodies and social and emotional well‑being. Fine motor control and precision helps with hand-eye co-ordination which is later linked to early literacy. Repeated and varied opportunities to explore and play with small world activities, puzzles, arts and crafts and the practice of using small tools, with feedback and support from adults, allow children to develop proficiency, control and confidence. </a:t>
            </a:r>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3276456787"/>
              </p:ext>
            </p:extLst>
          </p:nvPr>
        </p:nvGraphicFramePr>
        <p:xfrm>
          <a:off x="170441" y="2155339"/>
          <a:ext cx="11714924" cy="4622723"/>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5552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769090">
                <a:tc>
                  <a:txBody>
                    <a:bodyPr/>
                    <a:lstStyle/>
                    <a:p>
                      <a:endParaRPr lang="en-GB" sz="1200" b="1" dirty="0"/>
                    </a:p>
                  </a:txBody>
                  <a:tcPr/>
                </a:tc>
                <a:tc>
                  <a:txBody>
                    <a:bodyPr/>
                    <a:lstStyle/>
                    <a:p>
                      <a:r>
                        <a:rPr lang="en-GB" sz="1200" dirty="0"/>
                        <a:t>We are learning to…</a:t>
                      </a:r>
                      <a:br>
                        <a:rPr lang="en-GB" sz="1200" dirty="0"/>
                      </a:br>
                      <a:r>
                        <a:rPr lang="en-GB" sz="1200" dirty="0"/>
                        <a:t>Revise and refine the fundamental movement skills we have already acquired: walking &amp; jumping. Progress towards a more fluent style of moving, with developing control and grace. Use our core muscle strength to achieve a good posture when sitting at a table or sitting on the floor. Combine different movements with ease and fluency. Confidently and safely use a range of large and small apparatus indoors and outdoors, alone and in a group. Develop overall body-strength, balance, co-ordination and agility. Develop the foundations of a handwriting style which is fast, accurate and efficient. Further develop the skills we need to manage the school day successfully: lining up and queuing and lunchtimes. </a:t>
                      </a:r>
                    </a:p>
                  </a:txBody>
                  <a:tcPr/>
                </a:tc>
                <a:tc>
                  <a:txBody>
                    <a:bodyPr/>
                    <a:lstStyle/>
                    <a:p>
                      <a:r>
                        <a:rPr lang="en-GB" sz="1200"/>
                        <a:t>We are learning to...</a:t>
                      </a:r>
                      <a:br>
                        <a:rPr lang="en-GB" sz="1200"/>
                      </a:br>
                      <a:r>
                        <a:rPr lang="en-GB" sz="1200" b="0" i="0" u="none" strike="noStrike" noProof="0"/>
                        <a:t>Revise and refine the fundamental movement skills we have already acquired: rolling, crawling, skipping, hopping, running. Develop the overall body strength, co-ordination and agility needed to engage successfully with future physical education sessions and other physical disciplines including dance, gymnastics, sport and swimming. Develop our small motor skills so that we can use a range of tools competently, safely and confidently. Further develop and refine a range of ball skills. </a:t>
                      </a:r>
                      <a:endParaRPr lang="en-GB" sz="1200"/>
                    </a:p>
                  </a:txBody>
                  <a:tcPr/>
                </a:tc>
                <a:tc>
                  <a:txBody>
                    <a:bodyPr/>
                    <a:lstStyle/>
                    <a:p>
                      <a:r>
                        <a:rPr lang="en-GB" sz="1200" dirty="0"/>
                        <a:t>We are learning to...</a:t>
                      </a:r>
                      <a:br>
                        <a:rPr lang="en-GB" sz="1200" dirty="0"/>
                      </a:br>
                      <a:r>
                        <a:rPr lang="en-GB" sz="1200" b="0" i="0" u="none" strike="noStrike" noProof="0" dirty="0"/>
                        <a:t>Revise and refine the fundamental movement skills we have already acquired: running and climbing. </a:t>
                      </a:r>
                      <a:r>
                        <a:rPr lang="en-GB" sz="1200" b="0" i="0" u="none" strike="noStrike" noProof="0" dirty="0">
                          <a:latin typeface="Calibri"/>
                        </a:rPr>
                        <a:t>Further develop and refine a range of ball skills. </a:t>
                      </a:r>
                      <a:endParaRPr lang="en-GB" sz="1200" b="0" i="0" u="none" strike="noStrike" noProof="0" dirty="0"/>
                    </a:p>
                  </a:txBody>
                  <a:tcPr/>
                </a:tc>
                <a:extLst>
                  <a:ext uri="{0D108BD9-81ED-4DB2-BD59-A6C34878D82A}">
                    <a16:rowId xmlns:a16="http://schemas.microsoft.com/office/drawing/2014/main" val="328687736"/>
                  </a:ext>
                </a:extLst>
              </a:tr>
              <a:tr h="1769090">
                <a:tc>
                  <a:txBody>
                    <a:bodyPr/>
                    <a:lstStyle/>
                    <a:p>
                      <a:r>
                        <a:rPr lang="en-GB" sz="1200" b="1"/>
                        <a:t>Observational</a:t>
                      </a:r>
                      <a:br>
                        <a:rPr lang="en-GB" sz="1200" b="1"/>
                      </a:br>
                      <a:r>
                        <a:rPr lang="en-GB" sz="1200" b="1"/>
                        <a:t>Checkpoints: Early Learning Goal</a:t>
                      </a:r>
                    </a:p>
                    <a:p>
                      <a:endParaRPr lang="en-GB" sz="1200" b="1"/>
                    </a:p>
                    <a:p>
                      <a:r>
                        <a:rPr lang="en-GB" sz="1200" b="1"/>
                        <a:t>Children at the expected level of development will: </a:t>
                      </a:r>
                    </a:p>
                    <a:p>
                      <a:endParaRPr lang="en-GB" sz="1200" b="1"/>
                    </a:p>
                  </a:txBody>
                  <a:tcPr/>
                </a:tc>
                <a:tc gridSpan="3">
                  <a:txBody>
                    <a:bodyPr/>
                    <a:lstStyle/>
                    <a:p>
                      <a:r>
                        <a:rPr lang="en-GB" sz="1400" b="1" i="0" u="none" strike="noStrike" kern="1200" baseline="0" dirty="0">
                          <a:solidFill>
                            <a:schemeClr val="dk1"/>
                          </a:solidFill>
                          <a:latin typeface="+mn-lt"/>
                          <a:ea typeface="+mn-ea"/>
                          <a:cs typeface="+mn-cs"/>
                        </a:rPr>
                        <a:t>Gross Motor Skills </a:t>
                      </a:r>
                      <a:endParaRPr lang="en-GB" sz="1400" b="0"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Negotiate space and obstacles safely, with consideration for themselves and others; </a:t>
                      </a: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Demonstrate strength, balance and coordination when playing; </a:t>
                      </a: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Move energetically, such as running, jumping, dancing, hopping, skipping and climbing. </a:t>
                      </a:r>
                    </a:p>
                    <a:p>
                      <a:r>
                        <a:rPr lang="en-GB" sz="1400" b="1" i="0" u="none" strike="noStrike" kern="1200" baseline="0" dirty="0">
                          <a:solidFill>
                            <a:schemeClr val="dk1"/>
                          </a:solidFill>
                          <a:latin typeface="+mn-lt"/>
                          <a:ea typeface="+mn-ea"/>
                          <a:cs typeface="+mn-cs"/>
                        </a:rPr>
                        <a:t>Fine Motor Skills </a:t>
                      </a:r>
                      <a:endParaRPr lang="en-GB" sz="1400" b="0"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Hold a pencil effectively in preparation for fluent writing – using the tripod grip in almost all cases; </a:t>
                      </a: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Use a range of small tools, including scissors, paint brushes and cutlery; </a:t>
                      </a: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Begin to show accuracy and care when drawing. </a:t>
                      </a:r>
                    </a:p>
                  </a:txBody>
                  <a:tcPr/>
                </a:tc>
                <a:tc hMerge="1">
                  <a:txBody>
                    <a:bodyPr/>
                    <a:lstStyle/>
                    <a:p>
                      <a:endParaRPr lang="en-GB" sz="1200"/>
                    </a:p>
                  </a:txBody>
                  <a:tcPr/>
                </a:tc>
                <a:tc hMerge="1">
                  <a:txBody>
                    <a:bodyPr/>
                    <a:lstStyle/>
                    <a:p>
                      <a:endParaRPr lang="en-GB" sz="1200"/>
                    </a:p>
                  </a:txBody>
                  <a:tcPr/>
                </a:tc>
                <a:extLst>
                  <a:ext uri="{0D108BD9-81ED-4DB2-BD59-A6C34878D82A}">
                    <a16:rowId xmlns:a16="http://schemas.microsoft.com/office/drawing/2014/main" val="2450337982"/>
                  </a:ext>
                </a:extLst>
              </a:tr>
            </a:tbl>
          </a:graphicData>
        </a:graphic>
      </p:graphicFrame>
    </p:spTree>
    <p:extLst>
      <p:ext uri="{BB962C8B-B14F-4D97-AF65-F5344CB8AC3E}">
        <p14:creationId xmlns:p14="http://schemas.microsoft.com/office/powerpoint/2010/main" val="404360083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Rising Stars Academy - Home | Facebook">
            <a:extLst>
              <a:ext uri="{FF2B5EF4-FFF2-40B4-BE49-F238E27FC236}">
                <a16:creationId xmlns:a16="http://schemas.microsoft.com/office/drawing/2014/main" id="{AD85E438-6E90-4ACD-95E1-4664D706A169}"/>
              </a:ext>
            </a:extLst>
          </p:cNvPr>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t="21448"/>
          <a:stretch/>
        </p:blipFill>
        <p:spPr bwMode="auto">
          <a:xfrm>
            <a:off x="2797851" y="1493095"/>
            <a:ext cx="6596297" cy="404797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19008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Track activities </a:t>
            </a:r>
            <a:endParaRPr lang="en-GB"/>
          </a:p>
        </p:txBody>
      </p:sp>
      <p:sp>
        <p:nvSpPr>
          <p:cNvPr id="6" name="TextBox 5">
            <a:extLst>
              <a:ext uri="{FF2B5EF4-FFF2-40B4-BE49-F238E27FC236}">
                <a16:creationId xmlns:a16="http://schemas.microsoft.com/office/drawing/2014/main" id="{8C6C80C3-7F14-479F-897A-419298B2D2E9}"/>
              </a:ext>
            </a:extLst>
          </p:cNvPr>
          <p:cNvSpPr txBox="1"/>
          <p:nvPr/>
        </p:nvSpPr>
        <p:spPr>
          <a:xfrm>
            <a:off x="449179" y="3194207"/>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Weekly PE sessions indoors and outdoors accessing small and large apparatus </a:t>
            </a:r>
            <a:endParaRPr lang="en-GB"/>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6740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Builders Yard</a:t>
            </a:r>
            <a:endParaRPr lang="en-GB"/>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9756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Collaborating with the kitchen about healthy foods </a:t>
            </a:r>
            <a:endParaRPr lang="en-GB"/>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390295"/>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Using large, small and real construction materials </a:t>
            </a:r>
          </a:p>
        </p:txBody>
      </p:sp>
      <p:sp>
        <p:nvSpPr>
          <p:cNvPr id="10" name="TextBox 9">
            <a:extLst>
              <a:ext uri="{FF2B5EF4-FFF2-40B4-BE49-F238E27FC236}">
                <a16:creationId xmlns:a16="http://schemas.microsoft.com/office/drawing/2014/main" id="{58A86738-5605-4828-AE84-0F58B126388D}"/>
              </a:ext>
            </a:extLst>
          </p:cNvPr>
          <p:cNvSpPr txBox="1"/>
          <p:nvPr/>
        </p:nvSpPr>
        <p:spPr>
          <a:xfrm>
            <a:off x="357228" y="4634694"/>
            <a:ext cx="3834063"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Modelling and support for one handed tools </a:t>
            </a:r>
            <a:endParaRPr lang="en-GB"/>
          </a:p>
        </p:txBody>
      </p:sp>
      <p:sp>
        <p:nvSpPr>
          <p:cNvPr id="11" name="TextBox 10">
            <a:extLst>
              <a:ext uri="{FF2B5EF4-FFF2-40B4-BE49-F238E27FC236}">
                <a16:creationId xmlns:a16="http://schemas.microsoft.com/office/drawing/2014/main" id="{34D5BAEE-FEAB-4C85-95E7-6CAD9EEE8FA7}"/>
              </a:ext>
            </a:extLst>
          </p:cNvPr>
          <p:cNvSpPr txBox="1"/>
          <p:nvPr/>
        </p:nvSpPr>
        <p:spPr>
          <a:xfrm>
            <a:off x="4374809" y="5681784"/>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Making healthy lunchboxes</a:t>
            </a:r>
            <a:endParaRPr lang="en-GB"/>
          </a:p>
        </p:txBody>
      </p:sp>
      <p:sp>
        <p:nvSpPr>
          <p:cNvPr id="12" name="TextBox 11">
            <a:extLst>
              <a:ext uri="{FF2B5EF4-FFF2-40B4-BE49-F238E27FC236}">
                <a16:creationId xmlns:a16="http://schemas.microsoft.com/office/drawing/2014/main" id="{D90BCB94-8344-4F70-9970-DD65968FA5A5}"/>
              </a:ext>
            </a:extLst>
          </p:cNvPr>
          <p:cNvSpPr txBox="1"/>
          <p:nvPr/>
        </p:nvSpPr>
        <p:spPr>
          <a:xfrm>
            <a:off x="501991" y="5756370"/>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Writing implements available indoors and outdoors </a:t>
            </a:r>
            <a:endParaRPr lang="en-GB"/>
          </a:p>
        </p:txBody>
      </p:sp>
      <p:sp>
        <p:nvSpPr>
          <p:cNvPr id="13" name="TextBox 12">
            <a:extLst>
              <a:ext uri="{FF2B5EF4-FFF2-40B4-BE49-F238E27FC236}">
                <a16:creationId xmlns:a16="http://schemas.microsoft.com/office/drawing/2014/main" id="{7C8D769A-517D-4DF3-AAA7-E753047242D2}"/>
              </a:ext>
            </a:extLst>
          </p:cNvPr>
          <p:cNvSpPr txBox="1"/>
          <p:nvPr/>
        </p:nvSpPr>
        <p:spPr>
          <a:xfrm>
            <a:off x="8284318" y="360032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Promoting good oral hygiene </a:t>
            </a:r>
            <a:endParaRPr lang="en-GB"/>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101281"/>
            <a:ext cx="12006470" cy="1325563"/>
          </a:xfrm>
        </p:spPr>
        <p:txBody>
          <a:bodyPr>
            <a:normAutofit/>
          </a:bodyPr>
          <a:lstStyle/>
          <a:p>
            <a:pPr algn="ctr"/>
            <a:r>
              <a:rPr lang="en-GB" sz="4000" b="1">
                <a:latin typeface="+mn-lt"/>
              </a:rPr>
              <a:t>Physical Development</a:t>
            </a:r>
          </a:p>
        </p:txBody>
      </p:sp>
      <p:sp>
        <p:nvSpPr>
          <p:cNvPr id="16" name="TextBox 15">
            <a:extLst>
              <a:ext uri="{FF2B5EF4-FFF2-40B4-BE49-F238E27FC236}">
                <a16:creationId xmlns:a16="http://schemas.microsoft.com/office/drawing/2014/main" id="{634309F4-18F1-45F7-ADED-AF6757B463C0}"/>
              </a:ext>
            </a:extLst>
          </p:cNvPr>
          <p:cNvSpPr txBox="1"/>
          <p:nvPr/>
        </p:nvSpPr>
        <p:spPr>
          <a:xfrm>
            <a:off x="8260730" y="527290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Daily Just Dance </a:t>
            </a:r>
            <a:endParaRPr lang="en-GB"/>
          </a:p>
        </p:txBody>
      </p:sp>
      <p:sp>
        <p:nvSpPr>
          <p:cNvPr id="17" name="TextBox 16">
            <a:extLst>
              <a:ext uri="{FF2B5EF4-FFF2-40B4-BE49-F238E27FC236}">
                <a16:creationId xmlns:a16="http://schemas.microsoft.com/office/drawing/2014/main" id="{8BE3456F-D680-4CBE-8DAF-C97DCD54115D}"/>
              </a:ext>
            </a:extLst>
          </p:cNvPr>
          <p:cNvSpPr txBox="1"/>
          <p:nvPr/>
        </p:nvSpPr>
        <p:spPr>
          <a:xfrm>
            <a:off x="605880" y="225087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Forest School</a:t>
            </a:r>
            <a:endParaRPr lang="en-GB"/>
          </a:p>
        </p:txBody>
      </p:sp>
      <p:sp>
        <p:nvSpPr>
          <p:cNvPr id="18" name="TextBox 17">
            <a:extLst>
              <a:ext uri="{FF2B5EF4-FFF2-40B4-BE49-F238E27FC236}">
                <a16:creationId xmlns:a16="http://schemas.microsoft.com/office/drawing/2014/main" id="{172F601B-7DC1-457A-9434-A229CC7FE59C}"/>
              </a:ext>
            </a:extLst>
          </p:cNvPr>
          <p:cNvSpPr txBox="1"/>
          <p:nvPr/>
        </p:nvSpPr>
        <p:spPr>
          <a:xfrm>
            <a:off x="8329585" y="4479822"/>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Bikes</a:t>
            </a:r>
            <a:endParaRPr lang="en-GB" b="1"/>
          </a:p>
        </p:txBody>
      </p:sp>
      <p:sp>
        <p:nvSpPr>
          <p:cNvPr id="19" name="TextBox 18">
            <a:extLst>
              <a:ext uri="{FF2B5EF4-FFF2-40B4-BE49-F238E27FC236}">
                <a16:creationId xmlns:a16="http://schemas.microsoft.com/office/drawing/2014/main" id="{43EC7FCB-FEB8-4D90-BE9F-B5BAC63BB052}"/>
              </a:ext>
            </a:extLst>
          </p:cNvPr>
          <p:cNvSpPr txBox="1"/>
          <p:nvPr/>
        </p:nvSpPr>
        <p:spPr>
          <a:xfrm>
            <a:off x="4603039" y="1842251"/>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Getting changed independently</a:t>
            </a:r>
            <a:endParaRPr lang="en-GB"/>
          </a:p>
        </p:txBody>
      </p:sp>
      <p:sp>
        <p:nvSpPr>
          <p:cNvPr id="20" name="TextBox 19">
            <a:extLst>
              <a:ext uri="{FF2B5EF4-FFF2-40B4-BE49-F238E27FC236}">
                <a16:creationId xmlns:a16="http://schemas.microsoft.com/office/drawing/2014/main" id="{12EE19E4-0EF8-40B8-83D9-3F91E80F0997}"/>
              </a:ext>
            </a:extLst>
          </p:cNvPr>
          <p:cNvSpPr txBox="1"/>
          <p:nvPr/>
        </p:nvSpPr>
        <p:spPr>
          <a:xfrm>
            <a:off x="4520386" y="4327671"/>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A visit from a dentist </a:t>
            </a:r>
            <a:endParaRPr lang="en-GB"/>
          </a:p>
        </p:txBody>
      </p:sp>
      <p:sp>
        <p:nvSpPr>
          <p:cNvPr id="22" name="TextBox 21">
            <a:extLst>
              <a:ext uri="{FF2B5EF4-FFF2-40B4-BE49-F238E27FC236}">
                <a16:creationId xmlns:a16="http://schemas.microsoft.com/office/drawing/2014/main" id="{9A807CD8-E935-47C4-82E7-2781E6455D2F}"/>
              </a:ext>
            </a:extLst>
          </p:cNvPr>
          <p:cNvSpPr txBox="1"/>
          <p:nvPr/>
        </p:nvSpPr>
        <p:spPr>
          <a:xfrm>
            <a:off x="8261684" y="6114324"/>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Snack time: healthy snacks</a:t>
            </a:r>
            <a:endParaRPr lang="en-GB"/>
          </a:p>
        </p:txBody>
      </p:sp>
      <p:sp>
        <p:nvSpPr>
          <p:cNvPr id="23" name="TextBox 22">
            <a:extLst>
              <a:ext uri="{FF2B5EF4-FFF2-40B4-BE49-F238E27FC236}">
                <a16:creationId xmlns:a16="http://schemas.microsoft.com/office/drawing/2014/main" id="{4ADD34B8-4770-4D44-B1B9-D43E04F78BA1}"/>
              </a:ext>
            </a:extLst>
          </p:cNvPr>
          <p:cNvSpPr txBox="1"/>
          <p:nvPr/>
        </p:nvSpPr>
        <p:spPr>
          <a:xfrm>
            <a:off x="4427621" y="2852732"/>
            <a:ext cx="3438358" cy="919401"/>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lIns="91440" tIns="45720" rIns="91440" bIns="45720" rtlCol="0" anchor="t">
            <a:spAutoFit/>
          </a:bodyPr>
          <a:lstStyle/>
          <a:p>
            <a:pPr algn="ctr"/>
            <a:r>
              <a:rPr lang="en-GB" sz="2400" b="1" dirty="0"/>
              <a:t>How this looks in The Rangers at Parkside </a:t>
            </a:r>
          </a:p>
        </p:txBody>
      </p:sp>
    </p:spTree>
    <p:extLst>
      <p:ext uri="{BB962C8B-B14F-4D97-AF65-F5344CB8AC3E}">
        <p14:creationId xmlns:p14="http://schemas.microsoft.com/office/powerpoint/2010/main" val="198233942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06016" y="-313322"/>
            <a:ext cx="12006470" cy="1325563"/>
          </a:xfrm>
        </p:spPr>
        <p:txBody>
          <a:bodyPr>
            <a:normAutofit/>
          </a:bodyPr>
          <a:lstStyle/>
          <a:p>
            <a:pPr algn="ctr"/>
            <a:r>
              <a:rPr lang="en-GB" sz="4000" b="1">
                <a:latin typeface="+mn-lt"/>
              </a:rPr>
              <a:t>Literacy</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713989"/>
            <a:ext cx="12006470" cy="1845227"/>
          </a:xfrm>
        </p:spPr>
        <p:txBody>
          <a:bodyPr vert="horz" lIns="91440" tIns="45720" rIns="91440" bIns="45720" rtlCol="0" anchor="t">
            <a:normAutofit/>
          </a:bodyPr>
          <a:lstStyle/>
          <a:p>
            <a:pPr marL="0" indent="0" algn="just">
              <a:buNone/>
            </a:pPr>
            <a:r>
              <a:rPr lang="en-GB" sz="1200"/>
              <a:t>It is crucial for children to develop a life-long love of reading. Reading consists of two dimensions: language comprehension and word reading. Language comprehension (necessary for both reading and writing) starts from birth. It only develops when adults talk with children about the world around them and the books (stories and non‑fiction) they read with them, and enjoy rhymes, poems and songs together. Skilled word reading, taught later, involves both the speedy working out of the pronunciation of unfamiliar printed words (decoding) and the speedy recognition of familiar printed words. Writing involves transcription (spelling and handwriting) and composition (articulating ideas and structuring them in speech, before writing).</a:t>
            </a:r>
            <a:r>
              <a:rPr lang="en-GB" sz="1400"/>
              <a:t> </a:t>
            </a:r>
            <a:endParaRPr lang="en-GB" sz="700"/>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370503144"/>
              </p:ext>
            </p:extLst>
          </p:nvPr>
        </p:nvGraphicFramePr>
        <p:xfrm>
          <a:off x="160862" y="1483551"/>
          <a:ext cx="11714921" cy="5439790"/>
        </p:xfrm>
        <a:graphic>
          <a:graphicData uri="http://schemas.openxmlformats.org/drawingml/2006/table">
            <a:tbl>
              <a:tblPr firstRow="1" bandRow="1">
                <a:tableStyleId>{5C22544A-7EE6-4342-B048-85BDC9FD1C3A}</a:tableStyleId>
              </a:tblPr>
              <a:tblGrid>
                <a:gridCol w="1595886">
                  <a:extLst>
                    <a:ext uri="{9D8B030D-6E8A-4147-A177-3AD203B41FA5}">
                      <a16:colId xmlns:a16="http://schemas.microsoft.com/office/drawing/2014/main" val="3836452389"/>
                    </a:ext>
                  </a:extLst>
                </a:gridCol>
                <a:gridCol w="3968150">
                  <a:extLst>
                    <a:ext uri="{9D8B030D-6E8A-4147-A177-3AD203B41FA5}">
                      <a16:colId xmlns:a16="http://schemas.microsoft.com/office/drawing/2014/main" val="1247247567"/>
                    </a:ext>
                  </a:extLst>
                </a:gridCol>
                <a:gridCol w="3222154">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28700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2214024">
                <a:tc>
                  <a:txBody>
                    <a:bodyPr/>
                    <a:lstStyle/>
                    <a:p>
                      <a:endParaRPr lang="en-GB" sz="1200" b="1"/>
                    </a:p>
                  </a:txBody>
                  <a:tcPr/>
                </a:tc>
                <a:tc>
                  <a:txBody>
                    <a:bodyPr/>
                    <a:lstStyle/>
                    <a:p>
                      <a:r>
                        <a:rPr lang="en-GB" sz="1200" dirty="0"/>
                        <a:t>We are learning to…</a:t>
                      </a:r>
                      <a:br>
                        <a:rPr lang="en-GB" sz="1200" dirty="0"/>
                      </a:br>
                      <a:r>
                        <a:rPr lang="en-GB" sz="1200" dirty="0"/>
                        <a:t>Read individual letters by saying the sounds for them. Blend sounds into words, so that we can read short words made up of known letter-sound correspondences. Read some letter groups that each represent one sound and say sounds for them. Read a few common exception words matched to our school's phonic programme. Read simple phrases and sentences made up of words with known letter-sound correspondences and, where necessary, a few common exception words. Re-read these books to build up our confidence in word reading, our fluency and our understanding and enjoyment. Form lower-case and capital letters correctly. Spell words by identifying the sounds and then writing the sound with letter/s. </a:t>
                      </a:r>
                    </a:p>
                  </a:txBody>
                  <a:tcPr/>
                </a:tc>
                <a:tc>
                  <a:txBody>
                    <a:bodyPr/>
                    <a:lstStyle/>
                    <a:p>
                      <a:r>
                        <a:rPr lang="en-GB" sz="1200"/>
                        <a:t>We are learning to...</a:t>
                      </a:r>
                      <a:br>
                        <a:rPr lang="en-GB" sz="1200"/>
                      </a:br>
                      <a:r>
                        <a:rPr lang="en-GB" sz="1200" b="0" i="0" u="none" strike="noStrike" noProof="0">
                          <a:latin typeface="Calibri"/>
                        </a:rPr>
                        <a:t>Write short sentences with words with known sound-letter correspondences using a capital letter and full stop. </a:t>
                      </a:r>
                      <a:endParaRPr lang="en-GB" sz="1200"/>
                    </a:p>
                  </a:txBody>
                  <a:tcPr/>
                </a:tc>
                <a:tc>
                  <a:txBody>
                    <a:bodyPr/>
                    <a:lstStyle/>
                    <a:p>
                      <a:r>
                        <a:rPr lang="en-GB" sz="1200" dirty="0"/>
                        <a:t>We are learning to...</a:t>
                      </a:r>
                      <a:br>
                        <a:rPr lang="en-GB" sz="1200" dirty="0"/>
                      </a:br>
                      <a:r>
                        <a:rPr lang="en-GB" sz="1200" dirty="0"/>
                        <a:t>Write short sentences with words with known sound-letter correspondences using a capital letter and full stop. Re-read what we have written to check that it makes sense. </a:t>
                      </a:r>
                    </a:p>
                  </a:txBody>
                  <a:tcPr/>
                </a:tc>
                <a:extLst>
                  <a:ext uri="{0D108BD9-81ED-4DB2-BD59-A6C34878D82A}">
                    <a16:rowId xmlns:a16="http://schemas.microsoft.com/office/drawing/2014/main" val="328687736"/>
                  </a:ext>
                </a:extLst>
              </a:tr>
              <a:tr h="2501027">
                <a:tc>
                  <a:txBody>
                    <a:bodyPr/>
                    <a:lstStyle/>
                    <a:p>
                      <a:r>
                        <a:rPr lang="en-GB" sz="1200" b="1"/>
                        <a:t>Observational</a:t>
                      </a:r>
                      <a:br>
                        <a:rPr lang="en-GB" sz="1200" b="1"/>
                      </a:br>
                      <a:r>
                        <a:rPr lang="en-GB" sz="1200" b="1"/>
                        <a:t>Checkpoints: Early Learning Goal</a:t>
                      </a:r>
                    </a:p>
                    <a:p>
                      <a:endParaRPr lang="en-GB" sz="1200" b="1"/>
                    </a:p>
                    <a:p>
                      <a:r>
                        <a:rPr lang="en-GB" sz="1200" b="1"/>
                        <a:t>Children at the expected level of development will: </a:t>
                      </a:r>
                    </a:p>
                    <a:p>
                      <a:endParaRPr lang="en-GB" sz="1200" b="1"/>
                    </a:p>
                  </a:txBody>
                  <a:tcPr/>
                </a:tc>
                <a:tc gridSpan="3">
                  <a:txBody>
                    <a:bodyPr/>
                    <a:lstStyle/>
                    <a:p>
                      <a:r>
                        <a:rPr lang="en-GB" sz="1200" b="1" i="0" u="none" strike="noStrike" kern="1200" baseline="0" dirty="0">
                          <a:solidFill>
                            <a:schemeClr val="dk1"/>
                          </a:solidFill>
                          <a:latin typeface="+mn-lt"/>
                          <a:ea typeface="+mn-ea"/>
                          <a:cs typeface="+mn-cs"/>
                        </a:rPr>
                        <a:t>Comprehension </a:t>
                      </a:r>
                      <a:endParaRPr lang="en-GB" sz="1200" b="0"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Demonstrate understanding of what has been read to them by retelling stories and narratives using their own words and recently introduced vocabulary;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Anticipate – where appropriate – key events in stories;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Use and understand recently introduced vocabulary during discussions about stories, non-fiction, rhymes and poems and during role-play. </a:t>
                      </a:r>
                    </a:p>
                    <a:p>
                      <a:r>
                        <a:rPr lang="en-GB" sz="1200" b="1" i="0" u="none" strike="noStrike" kern="1200" baseline="0" dirty="0">
                          <a:solidFill>
                            <a:schemeClr val="dk1"/>
                          </a:solidFill>
                          <a:latin typeface="+mn-lt"/>
                          <a:ea typeface="+mn-ea"/>
                          <a:cs typeface="+mn-cs"/>
                        </a:rPr>
                        <a:t>Word Reading </a:t>
                      </a:r>
                      <a:endParaRPr lang="en-GB" sz="1200" b="0"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Say a sound for each letter in the alphabet and at least 10 digraphs;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Read words consistent with their phonic knowledge by sound-blending;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Read aloud simple sentences and books that are consistent with their phonic knowledge, including some common exception words. </a:t>
                      </a:r>
                    </a:p>
                    <a:p>
                      <a:r>
                        <a:rPr lang="en-GB" sz="1200" b="1" i="0" u="none" strike="noStrike" kern="1200" baseline="0" dirty="0">
                          <a:solidFill>
                            <a:schemeClr val="dk1"/>
                          </a:solidFill>
                          <a:latin typeface="+mn-lt"/>
                          <a:ea typeface="+mn-ea"/>
                          <a:cs typeface="+mn-cs"/>
                        </a:rPr>
                        <a:t>Writing </a:t>
                      </a:r>
                      <a:endParaRPr lang="en-GB" sz="1200" b="0"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Write recognisable letters, most of which are correctly formed;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Spell words by identifying sounds in them and representing the sounds with a letter or letters;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Write simple phrases and sentences that can be read by others. </a:t>
                      </a:r>
                    </a:p>
                  </a:txBody>
                  <a:tcPr/>
                </a:tc>
                <a:tc hMerge="1">
                  <a:txBody>
                    <a:bodyPr/>
                    <a:lstStyle/>
                    <a:p>
                      <a:endParaRPr lang="en-GB" sz="1200"/>
                    </a:p>
                  </a:txBody>
                  <a:tcPr/>
                </a:tc>
                <a:tc hMerge="1">
                  <a:txBody>
                    <a:bodyPr/>
                    <a:lstStyle/>
                    <a:p>
                      <a:endParaRPr lang="en-GB" sz="1200"/>
                    </a:p>
                  </a:txBody>
                  <a:tcPr/>
                </a:tc>
                <a:extLst>
                  <a:ext uri="{0D108BD9-81ED-4DB2-BD59-A6C34878D82A}">
                    <a16:rowId xmlns:a16="http://schemas.microsoft.com/office/drawing/2014/main" val="574688824"/>
                  </a:ext>
                </a:extLst>
              </a:tr>
            </a:tbl>
          </a:graphicData>
        </a:graphic>
      </p:graphicFrame>
    </p:spTree>
    <p:extLst>
      <p:ext uri="{BB962C8B-B14F-4D97-AF65-F5344CB8AC3E}">
        <p14:creationId xmlns:p14="http://schemas.microsoft.com/office/powerpoint/2010/main" val="147488271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Rising Stars Academy - Home | Facebook">
            <a:extLst>
              <a:ext uri="{FF2B5EF4-FFF2-40B4-BE49-F238E27FC236}">
                <a16:creationId xmlns:a16="http://schemas.microsoft.com/office/drawing/2014/main" id="{A7B60973-1853-46EB-9FA8-4565E8092B6F}"/>
              </a:ext>
            </a:extLst>
          </p:cNvPr>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t="21448"/>
          <a:stretch/>
        </p:blipFill>
        <p:spPr bwMode="auto">
          <a:xfrm>
            <a:off x="2797851" y="1493095"/>
            <a:ext cx="6596297" cy="404797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01089" y="93608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Little Wandle: Letters and Sounds revised daily </a:t>
            </a:r>
            <a:endParaRPr lang="en-GB"/>
          </a:p>
        </p:txBody>
      </p:sp>
      <p:sp>
        <p:nvSpPr>
          <p:cNvPr id="6" name="TextBox 5">
            <a:extLst>
              <a:ext uri="{FF2B5EF4-FFF2-40B4-BE49-F238E27FC236}">
                <a16:creationId xmlns:a16="http://schemas.microsoft.com/office/drawing/2014/main" id="{8C6C80C3-7F14-479F-897A-419298B2D2E9}"/>
              </a:ext>
            </a:extLst>
          </p:cNvPr>
          <p:cNvSpPr txBox="1"/>
          <p:nvPr/>
        </p:nvSpPr>
        <p:spPr>
          <a:xfrm>
            <a:off x="532169" y="2765816"/>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Reading Area inside and outdoors</a:t>
            </a:r>
            <a:endParaRPr lang="en-GB"/>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67406"/>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t>Everybody Writes immersive provision into story</a:t>
            </a:r>
          </a:p>
        </p:txBody>
      </p:sp>
      <p:sp>
        <p:nvSpPr>
          <p:cNvPr id="8" name="TextBox 7">
            <a:extLst>
              <a:ext uri="{FF2B5EF4-FFF2-40B4-BE49-F238E27FC236}">
                <a16:creationId xmlns:a16="http://schemas.microsoft.com/office/drawing/2014/main" id="{FA1DC9BD-2AA1-4153-B720-6C66BE6D0829}"/>
              </a:ext>
            </a:extLst>
          </p:cNvPr>
          <p:cNvSpPr txBox="1"/>
          <p:nvPr/>
        </p:nvSpPr>
        <p:spPr>
          <a:xfrm>
            <a:off x="8559813" y="784533"/>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Reading books to encourage pupils as fluent and secure readers</a:t>
            </a:r>
            <a:endParaRPr lang="en-GB"/>
          </a:p>
        </p:txBody>
      </p:sp>
      <p:sp>
        <p:nvSpPr>
          <p:cNvPr id="9" name="TextBox 8">
            <a:extLst>
              <a:ext uri="{FF2B5EF4-FFF2-40B4-BE49-F238E27FC236}">
                <a16:creationId xmlns:a16="http://schemas.microsoft.com/office/drawing/2014/main" id="{9FBEE6C1-57EC-41F2-AA04-C51D9C60126D}"/>
              </a:ext>
            </a:extLst>
          </p:cNvPr>
          <p:cNvSpPr txBox="1"/>
          <p:nvPr/>
        </p:nvSpPr>
        <p:spPr>
          <a:xfrm>
            <a:off x="8456863" y="2123595"/>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Clipboards, different papers, envelopes, post its within provision </a:t>
            </a:r>
            <a:endParaRPr lang="en-GB"/>
          </a:p>
        </p:txBody>
      </p:sp>
      <p:sp>
        <p:nvSpPr>
          <p:cNvPr id="10" name="TextBox 9">
            <a:extLst>
              <a:ext uri="{FF2B5EF4-FFF2-40B4-BE49-F238E27FC236}">
                <a16:creationId xmlns:a16="http://schemas.microsoft.com/office/drawing/2014/main" id="{58A86738-5605-4828-AE84-0F58B126388D}"/>
              </a:ext>
            </a:extLst>
          </p:cNvPr>
          <p:cNvSpPr txBox="1"/>
          <p:nvPr/>
        </p:nvSpPr>
        <p:spPr>
          <a:xfrm>
            <a:off x="528740" y="3812546"/>
            <a:ext cx="3834063"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Phonics learning wall: working and progressive </a:t>
            </a:r>
            <a:endParaRPr lang="en-GB"/>
          </a:p>
        </p:txBody>
      </p:sp>
      <p:sp>
        <p:nvSpPr>
          <p:cNvPr id="11" name="TextBox 10">
            <a:extLst>
              <a:ext uri="{FF2B5EF4-FFF2-40B4-BE49-F238E27FC236}">
                <a16:creationId xmlns:a16="http://schemas.microsoft.com/office/drawing/2014/main" id="{34D5BAEE-FEAB-4C85-95E7-6CAD9EEE8FA7}"/>
              </a:ext>
            </a:extLst>
          </p:cNvPr>
          <p:cNvSpPr txBox="1"/>
          <p:nvPr/>
        </p:nvSpPr>
        <p:spPr>
          <a:xfrm>
            <a:off x="4518156" y="5666695"/>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Decodable books: Dandelion Readers </a:t>
            </a:r>
            <a:endParaRPr lang="en-GB"/>
          </a:p>
        </p:txBody>
      </p:sp>
      <p:sp>
        <p:nvSpPr>
          <p:cNvPr id="12" name="TextBox 11">
            <a:extLst>
              <a:ext uri="{FF2B5EF4-FFF2-40B4-BE49-F238E27FC236}">
                <a16:creationId xmlns:a16="http://schemas.microsoft.com/office/drawing/2014/main" id="{D90BCB94-8344-4F70-9970-DD65968FA5A5}"/>
              </a:ext>
            </a:extLst>
          </p:cNvPr>
          <p:cNvSpPr txBox="1"/>
          <p:nvPr/>
        </p:nvSpPr>
        <p:spPr>
          <a:xfrm>
            <a:off x="411079" y="5663756"/>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Adults modelling writing within provision: lists, instructions, stories, drawing, scribing </a:t>
            </a:r>
            <a:endParaRPr lang="en-GB"/>
          </a:p>
        </p:txBody>
      </p:sp>
      <p:sp>
        <p:nvSpPr>
          <p:cNvPr id="13" name="TextBox 12">
            <a:extLst>
              <a:ext uri="{FF2B5EF4-FFF2-40B4-BE49-F238E27FC236}">
                <a16:creationId xmlns:a16="http://schemas.microsoft.com/office/drawing/2014/main" id="{7C8D769A-517D-4DF3-AAA7-E753047242D2}"/>
              </a:ext>
            </a:extLst>
          </p:cNvPr>
          <p:cNvSpPr txBox="1"/>
          <p:nvPr/>
        </p:nvSpPr>
        <p:spPr>
          <a:xfrm>
            <a:off x="8261684" y="3419260"/>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Story trays to retell stories and create own </a:t>
            </a:r>
            <a:endParaRPr lang="en-GB"/>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101281"/>
            <a:ext cx="12006470" cy="1325563"/>
          </a:xfrm>
        </p:spPr>
        <p:txBody>
          <a:bodyPr>
            <a:normAutofit/>
          </a:bodyPr>
          <a:lstStyle/>
          <a:p>
            <a:pPr algn="ctr"/>
            <a:r>
              <a:rPr lang="en-GB" sz="4000" b="1">
                <a:latin typeface="+mn-lt"/>
              </a:rPr>
              <a:t>Literacy</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56680" y="211745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High quality text stimulus</a:t>
            </a:r>
            <a:endParaRPr lang="en-GB"/>
          </a:p>
        </p:txBody>
      </p:sp>
      <p:sp>
        <p:nvSpPr>
          <p:cNvPr id="18" name="TextBox 17">
            <a:extLst>
              <a:ext uri="{FF2B5EF4-FFF2-40B4-BE49-F238E27FC236}">
                <a16:creationId xmlns:a16="http://schemas.microsoft.com/office/drawing/2014/main" id="{172F601B-7DC1-457A-9434-A229CC7FE59C}"/>
              </a:ext>
            </a:extLst>
          </p:cNvPr>
          <p:cNvSpPr txBox="1"/>
          <p:nvPr/>
        </p:nvSpPr>
        <p:spPr>
          <a:xfrm>
            <a:off x="8325852" y="4446079"/>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Regular changing of books in Book Area. Familiar stories </a:t>
            </a:r>
            <a:endParaRPr lang="en-GB"/>
          </a:p>
        </p:txBody>
      </p:sp>
      <p:sp>
        <p:nvSpPr>
          <p:cNvPr id="19" name="TextBox 18">
            <a:extLst>
              <a:ext uri="{FF2B5EF4-FFF2-40B4-BE49-F238E27FC236}">
                <a16:creationId xmlns:a16="http://schemas.microsoft.com/office/drawing/2014/main" id="{43EC7FCB-FEB8-4D90-BE9F-B5BAC63BB052}"/>
              </a:ext>
            </a:extLst>
          </p:cNvPr>
          <p:cNvSpPr txBox="1"/>
          <p:nvPr/>
        </p:nvSpPr>
        <p:spPr>
          <a:xfrm>
            <a:off x="4603039" y="2117458"/>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Parent Watch Me Learn session</a:t>
            </a:r>
            <a:endParaRPr lang="en-GB"/>
          </a:p>
        </p:txBody>
      </p:sp>
      <p:sp>
        <p:nvSpPr>
          <p:cNvPr id="20" name="TextBox 19">
            <a:extLst>
              <a:ext uri="{FF2B5EF4-FFF2-40B4-BE49-F238E27FC236}">
                <a16:creationId xmlns:a16="http://schemas.microsoft.com/office/drawing/2014/main" id="{12EE19E4-0EF8-40B8-83D9-3F91E80F0997}"/>
              </a:ext>
            </a:extLst>
          </p:cNvPr>
          <p:cNvSpPr txBox="1"/>
          <p:nvPr/>
        </p:nvSpPr>
        <p:spPr>
          <a:xfrm>
            <a:off x="4520386" y="4327671"/>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Purposeful independent writing </a:t>
            </a:r>
            <a:endParaRPr lang="en-GB"/>
          </a:p>
        </p:txBody>
      </p:sp>
      <p:sp>
        <p:nvSpPr>
          <p:cNvPr id="22" name="TextBox 21">
            <a:extLst>
              <a:ext uri="{FF2B5EF4-FFF2-40B4-BE49-F238E27FC236}">
                <a16:creationId xmlns:a16="http://schemas.microsoft.com/office/drawing/2014/main" id="{9A807CD8-E935-47C4-82E7-2781E6455D2F}"/>
              </a:ext>
            </a:extLst>
          </p:cNvPr>
          <p:cNvSpPr txBox="1"/>
          <p:nvPr/>
        </p:nvSpPr>
        <p:spPr>
          <a:xfrm>
            <a:off x="8446644" y="5700562"/>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High quality books in basket</a:t>
            </a:r>
            <a:endParaRPr lang="en-GB"/>
          </a:p>
        </p:txBody>
      </p:sp>
      <p:sp>
        <p:nvSpPr>
          <p:cNvPr id="23" name="TextBox 22">
            <a:extLst>
              <a:ext uri="{FF2B5EF4-FFF2-40B4-BE49-F238E27FC236}">
                <a16:creationId xmlns:a16="http://schemas.microsoft.com/office/drawing/2014/main" id="{89374257-8101-41A7-B810-525AB18E11C7}"/>
              </a:ext>
            </a:extLst>
          </p:cNvPr>
          <p:cNvSpPr txBox="1"/>
          <p:nvPr/>
        </p:nvSpPr>
        <p:spPr>
          <a:xfrm>
            <a:off x="4427621" y="2878132"/>
            <a:ext cx="3438358" cy="1328023"/>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lIns="91440" tIns="45720" rIns="91440" bIns="45720" rtlCol="0" anchor="t">
            <a:spAutoFit/>
          </a:bodyPr>
          <a:lstStyle/>
          <a:p>
            <a:pPr algn="ctr"/>
            <a:r>
              <a:rPr lang="en-GB" sz="2400" b="1" dirty="0"/>
              <a:t>How this looks in The Rangers classroom at Parkside </a:t>
            </a:r>
          </a:p>
        </p:txBody>
      </p:sp>
      <p:sp>
        <p:nvSpPr>
          <p:cNvPr id="24" name="TextBox 23">
            <a:extLst>
              <a:ext uri="{FF2B5EF4-FFF2-40B4-BE49-F238E27FC236}">
                <a16:creationId xmlns:a16="http://schemas.microsoft.com/office/drawing/2014/main" id="{087BCFAC-5A27-46C2-B5EB-FA1E90A583CE}"/>
              </a:ext>
            </a:extLst>
          </p:cNvPr>
          <p:cNvSpPr txBox="1"/>
          <p:nvPr/>
        </p:nvSpPr>
        <p:spPr>
          <a:xfrm>
            <a:off x="4580742" y="4931235"/>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Phonic parent workshop</a:t>
            </a:r>
            <a:endParaRPr lang="en-GB"/>
          </a:p>
        </p:txBody>
      </p:sp>
      <p:sp>
        <p:nvSpPr>
          <p:cNvPr id="25" name="TextBox 24">
            <a:extLst>
              <a:ext uri="{FF2B5EF4-FFF2-40B4-BE49-F238E27FC236}">
                <a16:creationId xmlns:a16="http://schemas.microsoft.com/office/drawing/2014/main" id="{92318F82-CDE0-4DFC-8CFD-97146A69B4F8}"/>
              </a:ext>
            </a:extLst>
          </p:cNvPr>
          <p:cNvSpPr txBox="1"/>
          <p:nvPr/>
        </p:nvSpPr>
        <p:spPr>
          <a:xfrm>
            <a:off x="408026" y="4853694"/>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Language rich environment</a:t>
            </a:r>
            <a:endParaRPr lang="en-GB"/>
          </a:p>
        </p:txBody>
      </p:sp>
    </p:spTree>
    <p:extLst>
      <p:ext uri="{BB962C8B-B14F-4D97-AF65-F5344CB8AC3E}">
        <p14:creationId xmlns:p14="http://schemas.microsoft.com/office/powerpoint/2010/main" val="423236347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06016" y="-313322"/>
            <a:ext cx="12006470" cy="1325563"/>
          </a:xfrm>
        </p:spPr>
        <p:txBody>
          <a:bodyPr>
            <a:normAutofit/>
          </a:bodyPr>
          <a:lstStyle/>
          <a:p>
            <a:pPr algn="ctr"/>
            <a:r>
              <a:rPr lang="en-GB" sz="4000" b="1">
                <a:latin typeface="+mn-lt"/>
              </a:rPr>
              <a:t>Mathematics</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713989"/>
            <a:ext cx="12006470" cy="1845227"/>
          </a:xfrm>
        </p:spPr>
        <p:txBody>
          <a:bodyPr>
            <a:normAutofit/>
          </a:bodyPr>
          <a:lstStyle/>
          <a:p>
            <a:pPr marL="0" indent="0" algn="just">
              <a:buNone/>
            </a:pPr>
            <a:r>
              <a:rPr lang="en-GB" sz="1400"/>
              <a:t>Developing a strong grounding in number is essential so that all children develop the necessary building blocks to excel mathematically. Children should be able to count confidently, develop a deep understanding of the numbers to 10, the relationships between them and the patterns within those numbers. </a:t>
            </a:r>
          </a:p>
          <a:p>
            <a:pPr marL="0" indent="0" algn="just">
              <a:buNone/>
            </a:pPr>
            <a:r>
              <a:rPr lang="en-GB" sz="1400"/>
              <a:t>By providing frequent and varied opportunities to build and apply this understanding – such as using manipulatives, including small pebbles and tens frames for organising counting – children will develop a secure base of knowledge and vocabulary from which mastery of mathematics is built. In addition, it is important that the curriculum includes rich opportunities for children to develop their spatial reasoning skills across all areas of mathematics including shape, space and measures. It is important that children develop positive attitudes and interests in mathematics, look for patterns and relationships, spot connections, ‘have a go’, talk to adults and peers about what they notice and not be afraid to make mistakes. </a:t>
            </a:r>
            <a:endParaRPr lang="en-GB" sz="300"/>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3447253344"/>
              </p:ext>
            </p:extLst>
          </p:nvPr>
        </p:nvGraphicFramePr>
        <p:xfrm>
          <a:off x="185530" y="2260963"/>
          <a:ext cx="11714924" cy="4553212"/>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39081">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680662">
                <a:tc>
                  <a:txBody>
                    <a:bodyPr/>
                    <a:lstStyle/>
                    <a:p>
                      <a:endParaRPr lang="en-GB" sz="1200" b="1"/>
                    </a:p>
                  </a:txBody>
                  <a:tcPr/>
                </a:tc>
                <a:tc>
                  <a:txBody>
                    <a:bodyPr/>
                    <a:lstStyle/>
                    <a:p>
                      <a:r>
                        <a:rPr lang="en-GB" sz="1200" dirty="0"/>
                        <a:t>We are learning to…</a:t>
                      </a:r>
                      <a:br>
                        <a:rPr lang="en-GB" sz="1200" dirty="0"/>
                      </a:br>
                      <a:r>
                        <a:rPr lang="en-GB" sz="1200" dirty="0"/>
                        <a:t>Count objects, actions and sounds. Subitise. Link the number symbol (numeral) with its cardinal number value. Count beyond ten. Compare numbers. Understand the 'one more than/one less than' relationship between consecutive numbers. Explore the composition of numbers to 10. Select, rotate and manipulate shapes to develop spatial reasoning skills. Compose and decompose shapes so that children recognise a shape can have other shapes </a:t>
                      </a:r>
                      <a:r>
                        <a:rPr lang="en-GB" sz="1200" i="1" dirty="0"/>
                        <a:t>within</a:t>
                      </a:r>
                      <a:r>
                        <a:rPr lang="en-GB" sz="1200" b="1" i="1" dirty="0"/>
                        <a:t> </a:t>
                      </a:r>
                      <a:r>
                        <a:rPr lang="en-GB" sz="1200" b="0" i="1" dirty="0"/>
                        <a:t>it, </a:t>
                      </a:r>
                      <a:r>
                        <a:rPr lang="en-GB" sz="1200" b="0" i="0" dirty="0"/>
                        <a:t>just as numbers can. </a:t>
                      </a:r>
                    </a:p>
                  </a:txBody>
                  <a:tcPr/>
                </a:tc>
                <a:tc>
                  <a:txBody>
                    <a:bodyPr/>
                    <a:lstStyle/>
                    <a:p>
                      <a:pPr lvl="0">
                        <a:buNone/>
                      </a:pPr>
                      <a:r>
                        <a:rPr lang="en-GB" sz="1200" b="0" i="0" u="none" strike="noStrike" noProof="0" dirty="0">
                          <a:latin typeface="Calibri"/>
                        </a:rPr>
                        <a:t>We are learning to…</a:t>
                      </a:r>
                      <a:br>
                        <a:rPr lang="en-GB" sz="1200" b="0" i="0" u="none" strike="noStrike" noProof="0" dirty="0">
                          <a:latin typeface="Calibri"/>
                        </a:rPr>
                      </a:br>
                      <a:r>
                        <a:rPr lang="en-GB" sz="1200" b="0" i="0" u="none" strike="noStrike" noProof="0" dirty="0"/>
                        <a:t>Compare numbers. </a:t>
                      </a:r>
                      <a:r>
                        <a:rPr lang="en-GB" sz="1200" b="0" i="0" u="none" strike="noStrike" noProof="0" dirty="0">
                          <a:latin typeface="Calibri"/>
                        </a:rPr>
                        <a:t>Explore the composition of numbers to 10. Automatically recall number bonds for numbers 0-5 and some to 10. Compare length, weight and capacity. </a:t>
                      </a:r>
                      <a:endParaRPr lang="en-US" dirty="0"/>
                    </a:p>
                  </a:txBody>
                  <a:tcPr/>
                </a:tc>
                <a:tc>
                  <a:txBody>
                    <a:bodyPr/>
                    <a:lstStyle/>
                    <a:p>
                      <a:r>
                        <a:rPr lang="en-GB" sz="1200" dirty="0"/>
                        <a:t>We are learning to...</a:t>
                      </a:r>
                      <a:br>
                        <a:rPr lang="en-GB" sz="1200" dirty="0"/>
                      </a:br>
                      <a:r>
                        <a:rPr lang="en-GB" sz="1200" dirty="0"/>
                        <a:t>Verbally count beyond 20. Recognise pattern of the counting system beyond 20. Develop our spatial reasoning skills. Automatically recall double facts. Compare quantities up to 10 in different contexts by adding more and taking away. </a:t>
                      </a:r>
                      <a:endParaRPr lang="en-GB" sz="1200" dirty="0">
                        <a:highlight>
                          <a:srgbClr val="FFFF00"/>
                        </a:highlight>
                      </a:endParaRPr>
                    </a:p>
                  </a:txBody>
                  <a:tcPr/>
                </a:tc>
                <a:extLst>
                  <a:ext uri="{0D108BD9-81ED-4DB2-BD59-A6C34878D82A}">
                    <a16:rowId xmlns:a16="http://schemas.microsoft.com/office/drawing/2014/main" val="328687736"/>
                  </a:ext>
                </a:extLst>
              </a:tr>
              <a:tr h="2476771">
                <a:tc>
                  <a:txBody>
                    <a:bodyPr/>
                    <a:lstStyle/>
                    <a:p>
                      <a:r>
                        <a:rPr lang="en-GB" sz="1200" b="1"/>
                        <a:t>Observational</a:t>
                      </a:r>
                      <a:br>
                        <a:rPr lang="en-GB" sz="1200" b="1"/>
                      </a:br>
                      <a:r>
                        <a:rPr lang="en-GB" sz="1200" b="1"/>
                        <a:t>Checkpoints: Early Learning Goal</a:t>
                      </a:r>
                    </a:p>
                    <a:p>
                      <a:endParaRPr lang="en-GB" sz="1200" b="1"/>
                    </a:p>
                    <a:p>
                      <a:r>
                        <a:rPr lang="en-GB" sz="1200" b="1"/>
                        <a:t>Children at the expected level of development will: </a:t>
                      </a:r>
                    </a:p>
                    <a:p>
                      <a:endParaRPr lang="en-GB" sz="1200" b="1"/>
                    </a:p>
                  </a:txBody>
                  <a:tcPr/>
                </a:tc>
                <a:tc gridSpan="3">
                  <a:txBody>
                    <a:bodyPr/>
                    <a:lstStyle/>
                    <a:p>
                      <a:r>
                        <a:rPr lang="en-GB" sz="1400" b="1" i="0" u="none" strike="noStrike" kern="1200" baseline="0" dirty="0">
                          <a:solidFill>
                            <a:schemeClr val="dk1"/>
                          </a:solidFill>
                          <a:latin typeface="+mn-lt"/>
                          <a:ea typeface="+mn-ea"/>
                          <a:cs typeface="+mn-cs"/>
                        </a:rPr>
                        <a:t>Number </a:t>
                      </a:r>
                      <a:endParaRPr lang="en-GB" sz="1400" b="0"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Have a deep understanding of number to 10, including the composition of each number; </a:t>
                      </a: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Subitise (recognise quantities without counting) up to 5; </a:t>
                      </a: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Automatically recall (without reference to rhymes, counting or other aids) number bonds up to 5 (including subtraction facts) and some number bonds to 10, including double facts. </a:t>
                      </a:r>
                    </a:p>
                    <a:p>
                      <a:r>
                        <a:rPr lang="en-GB" sz="1400" b="1" i="0" u="none" strike="noStrike" kern="1200" baseline="0" dirty="0">
                          <a:solidFill>
                            <a:schemeClr val="dk1"/>
                          </a:solidFill>
                          <a:latin typeface="+mn-lt"/>
                          <a:ea typeface="+mn-ea"/>
                          <a:cs typeface="+mn-cs"/>
                        </a:rPr>
                        <a:t>Numerical Patterns </a:t>
                      </a:r>
                      <a:endParaRPr lang="en-GB" sz="1400" b="0"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Verbally count beyond 20, recognising the pattern of the counting system; </a:t>
                      </a: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Compare quantities up to 10 in different contexts, recognising when one quantity is greater than, less than or the same as the other quantity; </a:t>
                      </a: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Explore and represent patterns within numbers up to 10, including evens and odds, double facts and how quantities can be distributed equally. </a:t>
                      </a:r>
                    </a:p>
                  </a:txBody>
                  <a:tcPr/>
                </a:tc>
                <a:tc hMerge="1">
                  <a:txBody>
                    <a:bodyPr/>
                    <a:lstStyle/>
                    <a:p>
                      <a:endParaRPr lang="en-GB" sz="1200"/>
                    </a:p>
                  </a:txBody>
                  <a:tcPr/>
                </a:tc>
                <a:tc hMerge="1">
                  <a:txBody>
                    <a:bodyPr/>
                    <a:lstStyle/>
                    <a:p>
                      <a:endParaRPr lang="en-GB" sz="1200"/>
                    </a:p>
                  </a:txBody>
                  <a:tcPr/>
                </a:tc>
                <a:extLst>
                  <a:ext uri="{0D108BD9-81ED-4DB2-BD59-A6C34878D82A}">
                    <a16:rowId xmlns:a16="http://schemas.microsoft.com/office/drawing/2014/main" val="3700295881"/>
                  </a:ext>
                </a:extLst>
              </a:tr>
            </a:tbl>
          </a:graphicData>
        </a:graphic>
      </p:graphicFrame>
    </p:spTree>
    <p:extLst>
      <p:ext uri="{BB962C8B-B14F-4D97-AF65-F5344CB8AC3E}">
        <p14:creationId xmlns:p14="http://schemas.microsoft.com/office/powerpoint/2010/main" val="312322223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Rising Stars Academy - Home | Facebook">
            <a:extLst>
              <a:ext uri="{FF2B5EF4-FFF2-40B4-BE49-F238E27FC236}">
                <a16:creationId xmlns:a16="http://schemas.microsoft.com/office/drawing/2014/main" id="{C8EC5786-A78A-4E74-9D01-CF8CAF1251C2}"/>
              </a:ext>
            </a:extLst>
          </p:cNvPr>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t="21448"/>
          <a:stretch/>
        </p:blipFill>
        <p:spPr bwMode="auto">
          <a:xfrm>
            <a:off x="2797851" y="1493095"/>
            <a:ext cx="6596297" cy="404797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19008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Daily Mental Maths focus </a:t>
            </a:r>
            <a:endParaRPr lang="en-GB"/>
          </a:p>
        </p:txBody>
      </p:sp>
      <p:sp>
        <p:nvSpPr>
          <p:cNvPr id="6" name="TextBox 5">
            <a:extLst>
              <a:ext uri="{FF2B5EF4-FFF2-40B4-BE49-F238E27FC236}">
                <a16:creationId xmlns:a16="http://schemas.microsoft.com/office/drawing/2014/main" id="{8C6C80C3-7F14-479F-897A-419298B2D2E9}"/>
              </a:ext>
            </a:extLst>
          </p:cNvPr>
          <p:cNvSpPr txBox="1"/>
          <p:nvPr/>
        </p:nvSpPr>
        <p:spPr>
          <a:xfrm>
            <a:off x="449179" y="3120410"/>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Counting and number skills modelled daily</a:t>
            </a:r>
            <a:endParaRPr lang="en-GB"/>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6740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Parent 'Stay and Solve' session</a:t>
            </a:r>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9756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Active Maths </a:t>
            </a:r>
            <a:endParaRPr lang="en-GB"/>
          </a:p>
        </p:txBody>
      </p:sp>
      <p:sp>
        <p:nvSpPr>
          <p:cNvPr id="9" name="TextBox 8">
            <a:extLst>
              <a:ext uri="{FF2B5EF4-FFF2-40B4-BE49-F238E27FC236}">
                <a16:creationId xmlns:a16="http://schemas.microsoft.com/office/drawing/2014/main" id="{9FBEE6C1-57EC-41F2-AA04-C51D9C60126D}"/>
              </a:ext>
            </a:extLst>
          </p:cNvPr>
          <p:cNvSpPr txBox="1"/>
          <p:nvPr/>
        </p:nvSpPr>
        <p:spPr>
          <a:xfrm>
            <a:off x="8481509" y="2012560"/>
            <a:ext cx="3336758" cy="1021556"/>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Adults modelling mathematical language, discussion and problem solving </a:t>
            </a:r>
            <a:endParaRPr lang="en-GB"/>
          </a:p>
        </p:txBody>
      </p:sp>
      <p:sp>
        <p:nvSpPr>
          <p:cNvPr id="10" name="TextBox 9">
            <a:extLst>
              <a:ext uri="{FF2B5EF4-FFF2-40B4-BE49-F238E27FC236}">
                <a16:creationId xmlns:a16="http://schemas.microsoft.com/office/drawing/2014/main" id="{58A86738-5605-4828-AE84-0F58B126388D}"/>
              </a:ext>
            </a:extLst>
          </p:cNvPr>
          <p:cNvSpPr txBox="1"/>
          <p:nvPr/>
        </p:nvSpPr>
        <p:spPr>
          <a:xfrm>
            <a:off x="293727" y="4359023"/>
            <a:ext cx="3834063"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Purposeful tidying up linked to number of the week </a:t>
            </a:r>
            <a:endParaRPr lang="en-GB"/>
          </a:p>
        </p:txBody>
      </p:sp>
      <p:sp>
        <p:nvSpPr>
          <p:cNvPr id="11" name="TextBox 10">
            <a:extLst>
              <a:ext uri="{FF2B5EF4-FFF2-40B4-BE49-F238E27FC236}">
                <a16:creationId xmlns:a16="http://schemas.microsoft.com/office/drawing/2014/main" id="{34D5BAEE-FEAB-4C85-95E7-6CAD9EEE8FA7}"/>
              </a:ext>
            </a:extLst>
          </p:cNvPr>
          <p:cNvSpPr txBox="1"/>
          <p:nvPr/>
        </p:nvSpPr>
        <p:spPr>
          <a:xfrm>
            <a:off x="4427621" y="5704417"/>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Real life maths problem solving</a:t>
            </a:r>
            <a:endParaRPr lang="en-GB"/>
          </a:p>
        </p:txBody>
      </p:sp>
      <p:sp>
        <p:nvSpPr>
          <p:cNvPr id="12" name="TextBox 11">
            <a:extLst>
              <a:ext uri="{FF2B5EF4-FFF2-40B4-BE49-F238E27FC236}">
                <a16:creationId xmlns:a16="http://schemas.microsoft.com/office/drawing/2014/main" id="{D90BCB94-8344-4F70-9970-DD65968FA5A5}"/>
              </a:ext>
            </a:extLst>
          </p:cNvPr>
          <p:cNvSpPr txBox="1"/>
          <p:nvPr/>
        </p:nvSpPr>
        <p:spPr>
          <a:xfrm>
            <a:off x="449179" y="5778056"/>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Tens frames for children wanting milk and fruit </a:t>
            </a:r>
            <a:endParaRPr lang="en-GB"/>
          </a:p>
        </p:txBody>
      </p:sp>
      <p:sp>
        <p:nvSpPr>
          <p:cNvPr id="13" name="TextBox 12">
            <a:extLst>
              <a:ext uri="{FF2B5EF4-FFF2-40B4-BE49-F238E27FC236}">
                <a16:creationId xmlns:a16="http://schemas.microsoft.com/office/drawing/2014/main" id="{7C8D769A-517D-4DF3-AAA7-E753047242D2}"/>
              </a:ext>
            </a:extLst>
          </p:cNvPr>
          <p:cNvSpPr txBox="1"/>
          <p:nvPr/>
        </p:nvSpPr>
        <p:spPr>
          <a:xfrm>
            <a:off x="8374852" y="3260824"/>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Opportunities to explore and investigate patterns </a:t>
            </a:r>
            <a:endParaRPr lang="en-GB"/>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101281"/>
            <a:ext cx="12006470" cy="1325563"/>
          </a:xfrm>
        </p:spPr>
        <p:txBody>
          <a:bodyPr>
            <a:normAutofit/>
          </a:bodyPr>
          <a:lstStyle/>
          <a:p>
            <a:pPr algn="ctr"/>
            <a:r>
              <a:rPr lang="en-GB" sz="4000" b="1">
                <a:latin typeface="+mn-lt"/>
              </a:rPr>
              <a:t>Mathematics </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56680" y="211745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Number rich environment</a:t>
            </a:r>
            <a:endParaRPr lang="en-US"/>
          </a:p>
        </p:txBody>
      </p:sp>
      <p:sp>
        <p:nvSpPr>
          <p:cNvPr id="18" name="TextBox 17">
            <a:extLst>
              <a:ext uri="{FF2B5EF4-FFF2-40B4-BE49-F238E27FC236}">
                <a16:creationId xmlns:a16="http://schemas.microsoft.com/office/drawing/2014/main" id="{172F601B-7DC1-457A-9434-A229CC7FE59C}"/>
              </a:ext>
            </a:extLst>
          </p:cNvPr>
          <p:cNvSpPr txBox="1"/>
          <p:nvPr/>
        </p:nvSpPr>
        <p:spPr>
          <a:xfrm>
            <a:off x="8325852" y="444607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White Rose planning </a:t>
            </a:r>
            <a:endParaRPr lang="en-GB"/>
          </a:p>
        </p:txBody>
      </p:sp>
      <p:sp>
        <p:nvSpPr>
          <p:cNvPr id="19" name="TextBox 18">
            <a:extLst>
              <a:ext uri="{FF2B5EF4-FFF2-40B4-BE49-F238E27FC236}">
                <a16:creationId xmlns:a16="http://schemas.microsoft.com/office/drawing/2014/main" id="{43EC7FCB-FEB8-4D90-BE9F-B5BAC63BB052}"/>
              </a:ext>
            </a:extLst>
          </p:cNvPr>
          <p:cNvSpPr txBox="1"/>
          <p:nvPr/>
        </p:nvSpPr>
        <p:spPr>
          <a:xfrm>
            <a:off x="4603039" y="2117458"/>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Number songs and rhymes</a:t>
            </a:r>
            <a:endParaRPr lang="en-GB"/>
          </a:p>
        </p:txBody>
      </p:sp>
      <p:sp>
        <p:nvSpPr>
          <p:cNvPr id="20" name="TextBox 19">
            <a:extLst>
              <a:ext uri="{FF2B5EF4-FFF2-40B4-BE49-F238E27FC236}">
                <a16:creationId xmlns:a16="http://schemas.microsoft.com/office/drawing/2014/main" id="{12EE19E4-0EF8-40B8-83D9-3F91E80F0997}"/>
              </a:ext>
            </a:extLst>
          </p:cNvPr>
          <p:cNvSpPr txBox="1"/>
          <p:nvPr/>
        </p:nvSpPr>
        <p:spPr>
          <a:xfrm>
            <a:off x="4520386" y="4327671"/>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Numicon indoors and giant </a:t>
            </a:r>
            <a:r>
              <a:rPr lang="en-GB" err="1">
                <a:cs typeface="Calibri"/>
              </a:rPr>
              <a:t>numicon</a:t>
            </a:r>
            <a:r>
              <a:rPr lang="en-GB">
                <a:cs typeface="Calibri"/>
              </a:rPr>
              <a:t> outdoors </a:t>
            </a:r>
            <a:endParaRPr lang="en-GB"/>
          </a:p>
        </p:txBody>
      </p:sp>
      <p:sp>
        <p:nvSpPr>
          <p:cNvPr id="22" name="TextBox 21">
            <a:extLst>
              <a:ext uri="{FF2B5EF4-FFF2-40B4-BE49-F238E27FC236}">
                <a16:creationId xmlns:a16="http://schemas.microsoft.com/office/drawing/2014/main" id="{9A807CD8-E935-47C4-82E7-2781E6455D2F}"/>
              </a:ext>
            </a:extLst>
          </p:cNvPr>
          <p:cNvSpPr txBox="1"/>
          <p:nvPr/>
        </p:nvSpPr>
        <p:spPr>
          <a:xfrm>
            <a:off x="8454189" y="5353512"/>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Pattern spotting in the environment</a:t>
            </a:r>
            <a:endParaRPr lang="en-GB"/>
          </a:p>
        </p:txBody>
      </p:sp>
      <p:sp>
        <p:nvSpPr>
          <p:cNvPr id="23" name="TextBox 22">
            <a:extLst>
              <a:ext uri="{FF2B5EF4-FFF2-40B4-BE49-F238E27FC236}">
                <a16:creationId xmlns:a16="http://schemas.microsoft.com/office/drawing/2014/main" id="{C1D42C22-D1C3-4EC3-8D78-8A5E0FBBAC22}"/>
              </a:ext>
            </a:extLst>
          </p:cNvPr>
          <p:cNvSpPr txBox="1"/>
          <p:nvPr/>
        </p:nvSpPr>
        <p:spPr>
          <a:xfrm>
            <a:off x="4427621" y="2878132"/>
            <a:ext cx="3527258" cy="1328023"/>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lIns="91440" tIns="45720" rIns="91440" bIns="45720" rtlCol="0" anchor="t">
            <a:spAutoFit/>
          </a:bodyPr>
          <a:lstStyle/>
          <a:p>
            <a:pPr algn="ctr"/>
            <a:r>
              <a:rPr lang="en-GB" sz="2400" b="1" dirty="0"/>
              <a:t>How this looks in The Rangers classroom at Parkside </a:t>
            </a:r>
          </a:p>
        </p:txBody>
      </p:sp>
    </p:spTree>
    <p:extLst>
      <p:ext uri="{BB962C8B-B14F-4D97-AF65-F5344CB8AC3E}">
        <p14:creationId xmlns:p14="http://schemas.microsoft.com/office/powerpoint/2010/main" val="22494783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06016" y="-313322"/>
            <a:ext cx="12006470" cy="1325563"/>
          </a:xfrm>
        </p:spPr>
        <p:txBody>
          <a:bodyPr>
            <a:normAutofit/>
          </a:bodyPr>
          <a:lstStyle/>
          <a:p>
            <a:pPr algn="ctr"/>
            <a:r>
              <a:rPr lang="en-GB" sz="4000" b="1">
                <a:latin typeface="+mn-lt"/>
              </a:rPr>
              <a:t>Understanding the world </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69935" y="540464"/>
            <a:ext cx="12006470" cy="1845227"/>
          </a:xfrm>
        </p:spPr>
        <p:txBody>
          <a:bodyPr vert="horz" lIns="91440" tIns="45720" rIns="91440" bIns="45720" rtlCol="0" anchor="t">
            <a:normAutofit/>
          </a:bodyPr>
          <a:lstStyle/>
          <a:p>
            <a:pPr marL="0" indent="0" algn="just">
              <a:buNone/>
            </a:pPr>
            <a:r>
              <a:rPr lang="en-GB" sz="1200"/>
              <a:t>Understanding the world involves guiding children to make sense of their physical world and their community.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 </a:t>
            </a:r>
            <a:endParaRPr lang="en-GB" sz="1400"/>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1319878633"/>
              </p:ext>
            </p:extLst>
          </p:nvPr>
        </p:nvGraphicFramePr>
        <p:xfrm>
          <a:off x="140263" y="1440195"/>
          <a:ext cx="11714924" cy="6024803"/>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5552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891346">
                <a:tc>
                  <a:txBody>
                    <a:bodyPr/>
                    <a:lstStyle/>
                    <a:p>
                      <a:endParaRPr lang="en-GB" sz="1200" b="1"/>
                    </a:p>
                  </a:txBody>
                  <a:tcPr/>
                </a:tc>
                <a:tc>
                  <a:txBody>
                    <a:bodyPr/>
                    <a:lstStyle/>
                    <a:p>
                      <a:r>
                        <a:rPr lang="en-GB" sz="1200" dirty="0"/>
                        <a:t>We are learning to…</a:t>
                      </a:r>
                    </a:p>
                    <a:p>
                      <a:r>
                        <a:rPr lang="en-GB" sz="1200" dirty="0"/>
                        <a:t>Talk about members of our immediate family and community. Name and describe people who are familiar to us. Compare and contrast characters from stories, including figures from the past. Understand that some places are special to members of our community. Recognise that people have different beliefs and celebrate special times in different ways. Describe what we see, hear and feel whilst outside. Understand the effect of the changing seasons on the natural world around us. </a:t>
                      </a:r>
                      <a:br>
                        <a:rPr lang="en-GB" sz="1200" dirty="0"/>
                      </a:br>
                      <a:endParaRPr lang="en-GB" sz="1200" dirty="0"/>
                    </a:p>
                  </a:txBody>
                  <a:tcPr/>
                </a:tc>
                <a:tc>
                  <a:txBody>
                    <a:bodyPr/>
                    <a:lstStyle/>
                    <a:p>
                      <a:r>
                        <a:rPr lang="en-GB" sz="1200"/>
                        <a:t>We are learning to...</a:t>
                      </a:r>
                      <a:br>
                        <a:rPr lang="en-GB" sz="1200"/>
                      </a:br>
                      <a:r>
                        <a:rPr lang="en-GB" sz="1200"/>
                        <a:t>Draw simple information from a map. Recognise some similarities and differences between life in this country and life in other countries. Recognise some environments that are different to the one in which they live. </a:t>
                      </a:r>
                      <a:r>
                        <a:rPr lang="en-GB" sz="1200" b="0" i="0" u="none" strike="noStrike" noProof="0">
                          <a:latin typeface="Calibri"/>
                        </a:rPr>
                        <a:t>Understand that some places are special to members of our community. Recognise that people have different beliefs and celebrate special times in different ways. Describe what we see, hear and feel whilst outside. Understand the effect of the changing seasons on the natural world around us. </a:t>
                      </a:r>
                      <a:endParaRPr lang="en-GB" sz="1200"/>
                    </a:p>
                  </a:txBody>
                  <a:tcPr/>
                </a:tc>
                <a:tc>
                  <a:txBody>
                    <a:bodyPr/>
                    <a:lstStyle/>
                    <a:p>
                      <a:r>
                        <a:rPr lang="en-GB" sz="1200" dirty="0"/>
                        <a:t>We are learning to...</a:t>
                      </a:r>
                      <a:br>
                        <a:rPr lang="en-GB" sz="1200" dirty="0"/>
                      </a:br>
                      <a:r>
                        <a:rPr lang="en-GB" sz="1200" dirty="0"/>
                        <a:t>Comment on images of familiar situations in the past. </a:t>
                      </a:r>
                      <a:r>
                        <a:rPr lang="en-GB" sz="1200" b="0" i="0" u="none" strike="noStrike" noProof="0" dirty="0">
                          <a:latin typeface="Calibri"/>
                        </a:rPr>
                        <a:t>Talk about members of our immediate family and community. Describe what we see, hear and feel whilst outside. Understand the effect of the changing seasons on the natural world around us. </a:t>
                      </a:r>
                      <a:endParaRPr lang="en-GB" sz="1200" dirty="0"/>
                    </a:p>
                  </a:txBody>
                  <a:tcPr/>
                </a:tc>
                <a:extLst>
                  <a:ext uri="{0D108BD9-81ED-4DB2-BD59-A6C34878D82A}">
                    <a16:rowId xmlns:a16="http://schemas.microsoft.com/office/drawing/2014/main" val="328687736"/>
                  </a:ext>
                </a:extLst>
              </a:tr>
              <a:tr h="1769090">
                <a:tc>
                  <a:txBody>
                    <a:bodyPr/>
                    <a:lstStyle/>
                    <a:p>
                      <a:r>
                        <a:rPr lang="en-GB" sz="1200" b="1"/>
                        <a:t>Observational</a:t>
                      </a:r>
                      <a:br>
                        <a:rPr lang="en-GB" sz="1200" b="1"/>
                      </a:br>
                      <a:r>
                        <a:rPr lang="en-GB" sz="1200" b="1"/>
                        <a:t>Checkpoints: Early Learning Goal</a:t>
                      </a:r>
                    </a:p>
                    <a:p>
                      <a:endParaRPr lang="en-GB" sz="1200" b="1"/>
                    </a:p>
                    <a:p>
                      <a:r>
                        <a:rPr lang="en-GB" sz="1200" b="1"/>
                        <a:t>Children at the expected level of development will: </a:t>
                      </a:r>
                    </a:p>
                    <a:p>
                      <a:endParaRPr lang="en-GB" sz="1200" b="1"/>
                    </a:p>
                  </a:txBody>
                  <a:tcPr/>
                </a:tc>
                <a:tc gridSpan="3">
                  <a:txBody>
                    <a:bodyPr/>
                    <a:lstStyle/>
                    <a:p>
                      <a:r>
                        <a:rPr lang="en-GB" sz="1200" b="1" i="0" u="none" strike="noStrike" kern="1200" baseline="0" dirty="0">
                          <a:solidFill>
                            <a:schemeClr val="dk1"/>
                          </a:solidFill>
                          <a:latin typeface="+mn-lt"/>
                          <a:ea typeface="+mn-ea"/>
                          <a:cs typeface="+mn-cs"/>
                        </a:rPr>
                        <a:t>Past and Present </a:t>
                      </a:r>
                      <a:endParaRPr lang="en-GB" sz="1200" b="0"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Talk about the lives of the people around them and their roles in society;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Know some similarities and differences between things in the past and now, drawing on their experiences and what has been read in class;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Understand the past through settings, characters and events encountered in books read in class and storytelling. </a:t>
                      </a:r>
                    </a:p>
                    <a:p>
                      <a:r>
                        <a:rPr lang="en-GB" sz="1200" b="1" i="0" u="none" strike="noStrike" kern="1200" baseline="0" dirty="0">
                          <a:solidFill>
                            <a:schemeClr val="dk1"/>
                          </a:solidFill>
                          <a:latin typeface="+mn-lt"/>
                          <a:ea typeface="+mn-ea"/>
                          <a:cs typeface="+mn-cs"/>
                        </a:rPr>
                        <a:t>People, Culture and Communities </a:t>
                      </a:r>
                      <a:r>
                        <a:rPr lang="en-GB" sz="1200" b="0" i="0" u="none" strike="noStrike" kern="1200" baseline="0" dirty="0">
                          <a:solidFill>
                            <a:schemeClr val="dk1"/>
                          </a:solidFill>
                          <a:latin typeface="+mn-lt"/>
                          <a:ea typeface="+mn-ea"/>
                          <a:cs typeface="+mn-cs"/>
                        </a:rPr>
                        <a:t>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Describe their immediate environment using knowledge from observation, discussion, stories, non-fiction texts and maps;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Know some similarities and differences between different religious and cultural communities in this country, drawing on their experiences and what has been read in class;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Explain some similarities and differences between life in this country and life in other countries, drawing on knowledge from stories, non-fiction texts and – when appropriate – maps. </a:t>
                      </a:r>
                    </a:p>
                    <a:p>
                      <a:r>
                        <a:rPr lang="en-GB" sz="1200" b="1" i="0" u="none" strike="noStrike" kern="1200" baseline="0" dirty="0">
                          <a:solidFill>
                            <a:schemeClr val="dk1"/>
                          </a:solidFill>
                          <a:latin typeface="+mn-lt"/>
                          <a:ea typeface="+mn-ea"/>
                          <a:cs typeface="+mn-cs"/>
                        </a:rPr>
                        <a:t>The Natural World </a:t>
                      </a:r>
                      <a:endParaRPr lang="en-GB" sz="1200" b="0"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 Explore the natural world around them, making observations and drawing pictures of animals and plants;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Know some similarities and differences between the natural world around them and contrasting environments, drawing on their experiences and what has been read in class; </a:t>
                      </a:r>
                    </a:p>
                    <a:p>
                      <a:pPr marL="285750" indent="-285750">
                        <a:buFont typeface="Arial" panose="020B0604020202020204" pitchFamily="34" charset="0"/>
                        <a:buChar char="•"/>
                      </a:pPr>
                      <a:r>
                        <a:rPr lang="en-GB" sz="1200" b="0" i="0" u="none" strike="noStrike" kern="1200" baseline="0" dirty="0">
                          <a:solidFill>
                            <a:schemeClr val="dk1"/>
                          </a:solidFill>
                          <a:latin typeface="+mn-lt"/>
                          <a:ea typeface="+mn-ea"/>
                          <a:cs typeface="+mn-cs"/>
                        </a:rPr>
                        <a:t>Understand some important processes and changes in the natural world around them, including the seasons and changing states of matter. </a:t>
                      </a:r>
                    </a:p>
                    <a:p>
                      <a:endParaRPr lang="en-GB" sz="1200" dirty="0"/>
                    </a:p>
                  </a:txBody>
                  <a:tcPr/>
                </a:tc>
                <a:tc hMerge="1">
                  <a:txBody>
                    <a:bodyPr/>
                    <a:lstStyle/>
                    <a:p>
                      <a:endParaRPr lang="en-GB" sz="1200"/>
                    </a:p>
                  </a:txBody>
                  <a:tcPr/>
                </a:tc>
                <a:tc hMerge="1">
                  <a:txBody>
                    <a:bodyPr/>
                    <a:lstStyle/>
                    <a:p>
                      <a:endParaRPr lang="en-GB" sz="1200"/>
                    </a:p>
                  </a:txBody>
                  <a:tcPr/>
                </a:tc>
                <a:extLst>
                  <a:ext uri="{0D108BD9-81ED-4DB2-BD59-A6C34878D82A}">
                    <a16:rowId xmlns:a16="http://schemas.microsoft.com/office/drawing/2014/main" val="850871342"/>
                  </a:ext>
                </a:extLst>
              </a:tr>
            </a:tbl>
          </a:graphicData>
        </a:graphic>
      </p:graphicFrame>
    </p:spTree>
    <p:extLst>
      <p:ext uri="{BB962C8B-B14F-4D97-AF65-F5344CB8AC3E}">
        <p14:creationId xmlns:p14="http://schemas.microsoft.com/office/powerpoint/2010/main" val="288891803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Rising Stars Academy - Home | Facebook">
            <a:extLst>
              <a:ext uri="{FF2B5EF4-FFF2-40B4-BE49-F238E27FC236}">
                <a16:creationId xmlns:a16="http://schemas.microsoft.com/office/drawing/2014/main" id="{CBC4ECDD-BAB7-46D7-B26A-FBA121A55EFA}"/>
              </a:ext>
            </a:extLst>
          </p:cNvPr>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t="21448"/>
          <a:stretch/>
        </p:blipFill>
        <p:spPr bwMode="auto">
          <a:xfrm>
            <a:off x="2797851" y="1493095"/>
            <a:ext cx="6596297" cy="404797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25906" y="955774"/>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Forest School</a:t>
            </a:r>
            <a:endParaRPr lang="en-GB"/>
          </a:p>
        </p:txBody>
      </p:sp>
      <p:sp>
        <p:nvSpPr>
          <p:cNvPr id="6" name="TextBox 5">
            <a:extLst>
              <a:ext uri="{FF2B5EF4-FFF2-40B4-BE49-F238E27FC236}">
                <a16:creationId xmlns:a16="http://schemas.microsoft.com/office/drawing/2014/main" id="{8C6C80C3-7F14-479F-897A-419298B2D2E9}"/>
              </a:ext>
            </a:extLst>
          </p:cNvPr>
          <p:cNvSpPr txBox="1"/>
          <p:nvPr/>
        </p:nvSpPr>
        <p:spPr>
          <a:xfrm>
            <a:off x="408026" y="3388910"/>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Non-fiction books </a:t>
            </a:r>
            <a:endParaRPr lang="en-GB"/>
          </a:p>
        </p:txBody>
      </p:sp>
      <p:sp>
        <p:nvSpPr>
          <p:cNvPr id="7" name="TextBox 6">
            <a:extLst>
              <a:ext uri="{FF2B5EF4-FFF2-40B4-BE49-F238E27FC236}">
                <a16:creationId xmlns:a16="http://schemas.microsoft.com/office/drawing/2014/main" id="{D363C884-5C4A-4851-9E93-915C23AAC72E}"/>
              </a:ext>
            </a:extLst>
          </p:cNvPr>
          <p:cNvSpPr txBox="1"/>
          <p:nvPr/>
        </p:nvSpPr>
        <p:spPr>
          <a:xfrm>
            <a:off x="4520049" y="131075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Fish pets</a:t>
            </a:r>
            <a:endParaRPr lang="en-GB"/>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9756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Living Eggs</a:t>
            </a:r>
            <a:endParaRPr lang="en-GB"/>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21626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Den Building</a:t>
            </a:r>
            <a:endParaRPr lang="en-GB"/>
          </a:p>
        </p:txBody>
      </p:sp>
      <p:sp>
        <p:nvSpPr>
          <p:cNvPr id="10" name="TextBox 9">
            <a:extLst>
              <a:ext uri="{FF2B5EF4-FFF2-40B4-BE49-F238E27FC236}">
                <a16:creationId xmlns:a16="http://schemas.microsoft.com/office/drawing/2014/main" id="{58A86738-5605-4828-AE84-0F58B126388D}"/>
              </a:ext>
            </a:extLst>
          </p:cNvPr>
          <p:cNvSpPr txBox="1"/>
          <p:nvPr/>
        </p:nvSpPr>
        <p:spPr>
          <a:xfrm>
            <a:off x="408027" y="4638423"/>
            <a:ext cx="3834063"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Visits from professionals within our local community </a:t>
            </a:r>
            <a:endParaRPr lang="en-GB"/>
          </a:p>
        </p:txBody>
      </p:sp>
      <p:sp>
        <p:nvSpPr>
          <p:cNvPr id="11" name="TextBox 10">
            <a:extLst>
              <a:ext uri="{FF2B5EF4-FFF2-40B4-BE49-F238E27FC236}">
                <a16:creationId xmlns:a16="http://schemas.microsoft.com/office/drawing/2014/main" id="{34D5BAEE-FEAB-4C85-95E7-6CAD9EEE8FA7}"/>
              </a:ext>
            </a:extLst>
          </p:cNvPr>
          <p:cNvSpPr txBox="1"/>
          <p:nvPr/>
        </p:nvSpPr>
        <p:spPr>
          <a:xfrm>
            <a:off x="8451330" y="3379211"/>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Experimenting with processes and change </a:t>
            </a:r>
            <a:endParaRPr lang="en-GB"/>
          </a:p>
        </p:txBody>
      </p:sp>
      <p:sp>
        <p:nvSpPr>
          <p:cNvPr id="12" name="TextBox 11">
            <a:extLst>
              <a:ext uri="{FF2B5EF4-FFF2-40B4-BE49-F238E27FC236}">
                <a16:creationId xmlns:a16="http://schemas.microsoft.com/office/drawing/2014/main" id="{D90BCB94-8344-4F70-9970-DD65968FA5A5}"/>
              </a:ext>
            </a:extLst>
          </p:cNvPr>
          <p:cNvSpPr txBox="1"/>
          <p:nvPr/>
        </p:nvSpPr>
        <p:spPr>
          <a:xfrm>
            <a:off x="3460317" y="555917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Visiting local places of worship</a:t>
            </a:r>
            <a:endParaRPr lang="en-GB"/>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37150"/>
            <a:ext cx="12006470" cy="1325563"/>
          </a:xfrm>
        </p:spPr>
        <p:txBody>
          <a:bodyPr>
            <a:normAutofit/>
          </a:bodyPr>
          <a:lstStyle/>
          <a:p>
            <a:pPr algn="ctr"/>
            <a:r>
              <a:rPr lang="en-GB" sz="4000" b="1">
                <a:latin typeface="+mn-lt"/>
              </a:rPr>
              <a:t>Understanding the world</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56678" y="2271971"/>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Progressive atlas and maps</a:t>
            </a:r>
            <a:endParaRPr lang="en-GB"/>
          </a:p>
        </p:txBody>
      </p:sp>
      <p:sp>
        <p:nvSpPr>
          <p:cNvPr id="19" name="TextBox 18">
            <a:extLst>
              <a:ext uri="{FF2B5EF4-FFF2-40B4-BE49-F238E27FC236}">
                <a16:creationId xmlns:a16="http://schemas.microsoft.com/office/drawing/2014/main" id="{43EC7FCB-FEB8-4D90-BE9F-B5BAC63BB052}"/>
              </a:ext>
            </a:extLst>
          </p:cNvPr>
          <p:cNvSpPr txBox="1"/>
          <p:nvPr/>
        </p:nvSpPr>
        <p:spPr>
          <a:xfrm>
            <a:off x="4603039" y="1914258"/>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Opportunities for awe and wonder</a:t>
            </a:r>
            <a:endParaRPr lang="en-GB"/>
          </a:p>
        </p:txBody>
      </p:sp>
      <p:sp>
        <p:nvSpPr>
          <p:cNvPr id="20" name="TextBox 19">
            <a:extLst>
              <a:ext uri="{FF2B5EF4-FFF2-40B4-BE49-F238E27FC236}">
                <a16:creationId xmlns:a16="http://schemas.microsoft.com/office/drawing/2014/main" id="{12EE19E4-0EF8-40B8-83D9-3F91E80F0997}"/>
              </a:ext>
            </a:extLst>
          </p:cNvPr>
          <p:cNvSpPr txBox="1"/>
          <p:nvPr/>
        </p:nvSpPr>
        <p:spPr>
          <a:xfrm>
            <a:off x="7568386" y="566238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Celebrating times that are special to our class</a:t>
            </a:r>
            <a:endParaRPr lang="en-GB"/>
          </a:p>
        </p:txBody>
      </p:sp>
      <p:sp>
        <p:nvSpPr>
          <p:cNvPr id="21" name="TextBox 20">
            <a:extLst>
              <a:ext uri="{FF2B5EF4-FFF2-40B4-BE49-F238E27FC236}">
                <a16:creationId xmlns:a16="http://schemas.microsoft.com/office/drawing/2014/main" id="{8ECEB60C-DF44-42FC-94F1-3A91EE413C94}"/>
              </a:ext>
            </a:extLst>
          </p:cNvPr>
          <p:cNvSpPr txBox="1"/>
          <p:nvPr/>
        </p:nvSpPr>
        <p:spPr>
          <a:xfrm>
            <a:off x="7221171" y="4548958"/>
            <a:ext cx="3834063"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Staff modelling asking questions to find out more and explore </a:t>
            </a:r>
            <a:endParaRPr lang="en-US"/>
          </a:p>
        </p:txBody>
      </p:sp>
      <p:sp>
        <p:nvSpPr>
          <p:cNvPr id="23" name="TextBox 22">
            <a:extLst>
              <a:ext uri="{FF2B5EF4-FFF2-40B4-BE49-F238E27FC236}">
                <a16:creationId xmlns:a16="http://schemas.microsoft.com/office/drawing/2014/main" id="{ACF90D4A-1831-4A83-97A1-2D91280F2AB1}"/>
              </a:ext>
            </a:extLst>
          </p:cNvPr>
          <p:cNvSpPr txBox="1"/>
          <p:nvPr/>
        </p:nvSpPr>
        <p:spPr>
          <a:xfrm>
            <a:off x="344526" y="6071140"/>
            <a:ext cx="3834063"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Celebrating festivals from around the world </a:t>
            </a:r>
            <a:endParaRPr lang="en-GB"/>
          </a:p>
        </p:txBody>
      </p:sp>
      <p:sp>
        <p:nvSpPr>
          <p:cNvPr id="24" name="TextBox 23">
            <a:extLst>
              <a:ext uri="{FF2B5EF4-FFF2-40B4-BE49-F238E27FC236}">
                <a16:creationId xmlns:a16="http://schemas.microsoft.com/office/drawing/2014/main" id="{FBADC491-B7CF-4A55-985A-60EE7CE9714F}"/>
              </a:ext>
            </a:extLst>
          </p:cNvPr>
          <p:cNvSpPr txBox="1"/>
          <p:nvPr/>
        </p:nvSpPr>
        <p:spPr>
          <a:xfrm>
            <a:off x="2510589" y="4097984"/>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Exploring interesting natural objects </a:t>
            </a:r>
            <a:endParaRPr lang="en-GB"/>
          </a:p>
        </p:txBody>
      </p:sp>
      <p:sp>
        <p:nvSpPr>
          <p:cNvPr id="22" name="TextBox 21">
            <a:extLst>
              <a:ext uri="{FF2B5EF4-FFF2-40B4-BE49-F238E27FC236}">
                <a16:creationId xmlns:a16="http://schemas.microsoft.com/office/drawing/2014/main" id="{4BF448B7-E827-4BD8-A079-537227BED343}"/>
              </a:ext>
            </a:extLst>
          </p:cNvPr>
          <p:cNvSpPr txBox="1"/>
          <p:nvPr/>
        </p:nvSpPr>
        <p:spPr>
          <a:xfrm>
            <a:off x="4427621" y="2878132"/>
            <a:ext cx="3489158" cy="1328023"/>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Rangers classroom at Parkside </a:t>
            </a:r>
          </a:p>
        </p:txBody>
      </p:sp>
    </p:spTree>
    <p:extLst>
      <p:ext uri="{BB962C8B-B14F-4D97-AF65-F5344CB8AC3E}">
        <p14:creationId xmlns:p14="http://schemas.microsoft.com/office/powerpoint/2010/main" val="348960339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98D3-B550-4819-88E0-A633EE0F509B}"/>
              </a:ext>
            </a:extLst>
          </p:cNvPr>
          <p:cNvSpPr>
            <a:spLocks noGrp="1"/>
          </p:cNvSpPr>
          <p:nvPr>
            <p:ph type="title"/>
          </p:nvPr>
        </p:nvSpPr>
        <p:spPr>
          <a:xfrm>
            <a:off x="-106016" y="-313322"/>
            <a:ext cx="12006470" cy="1325563"/>
          </a:xfrm>
        </p:spPr>
        <p:txBody>
          <a:bodyPr>
            <a:normAutofit/>
          </a:bodyPr>
          <a:lstStyle/>
          <a:p>
            <a:pPr algn="ctr"/>
            <a:r>
              <a:rPr lang="en-GB" sz="4000" b="1">
                <a:latin typeface="+mn-lt"/>
              </a:rPr>
              <a:t>Expressive arts and design</a:t>
            </a:r>
          </a:p>
        </p:txBody>
      </p:sp>
      <p:sp>
        <p:nvSpPr>
          <p:cNvPr id="3" name="Content Placeholder 2">
            <a:extLst>
              <a:ext uri="{FF2B5EF4-FFF2-40B4-BE49-F238E27FC236}">
                <a16:creationId xmlns:a16="http://schemas.microsoft.com/office/drawing/2014/main" id="{3E3AFD3C-8531-4FA3-8A21-510E2D7C83D7}"/>
              </a:ext>
            </a:extLst>
          </p:cNvPr>
          <p:cNvSpPr>
            <a:spLocks noGrp="1"/>
          </p:cNvSpPr>
          <p:nvPr>
            <p:ph idx="1"/>
          </p:nvPr>
        </p:nvSpPr>
        <p:spPr>
          <a:xfrm>
            <a:off x="39757" y="713989"/>
            <a:ext cx="12006470" cy="1845227"/>
          </a:xfrm>
        </p:spPr>
        <p:txBody>
          <a:bodyPr>
            <a:normAutofit/>
          </a:bodyPr>
          <a:lstStyle/>
          <a:p>
            <a:pPr marL="0" indent="0" algn="just">
              <a:buNone/>
            </a:pPr>
            <a:r>
              <a:rPr lang="en-GB" sz="1400"/>
              <a:t>The development of children’s artistic and cultural awareness supports their imagination and creativity. It is important that children have regular opportunities to engage with the arts, enabling them to explore and play with a wide range of media and materials. The quality and variety of what children see, hear and participate in is crucial for developing their understanding, self‑expression, vocabulary and ability to communicate through the arts. The frequency, repetition and depth of their experiences are fundamental to their progress in interpreting and appreciating what they hear, respond to and observe. </a:t>
            </a:r>
            <a:endParaRPr lang="en-GB" sz="700"/>
          </a:p>
        </p:txBody>
      </p:sp>
      <p:graphicFrame>
        <p:nvGraphicFramePr>
          <p:cNvPr id="4" name="Table 3">
            <a:extLst>
              <a:ext uri="{FF2B5EF4-FFF2-40B4-BE49-F238E27FC236}">
                <a16:creationId xmlns:a16="http://schemas.microsoft.com/office/drawing/2014/main" id="{372623B8-F4CB-4463-A2CC-E564749FE6BE}"/>
              </a:ext>
            </a:extLst>
          </p:cNvPr>
          <p:cNvGraphicFramePr>
            <a:graphicFrameLocks noGrp="1"/>
          </p:cNvGraphicFramePr>
          <p:nvPr>
            <p:extLst>
              <p:ext uri="{D42A27DB-BD31-4B8C-83A1-F6EECF244321}">
                <p14:modId xmlns:p14="http://schemas.microsoft.com/office/powerpoint/2010/main" val="235308209"/>
              </p:ext>
            </p:extLst>
          </p:nvPr>
        </p:nvGraphicFramePr>
        <p:xfrm>
          <a:off x="145773" y="1523027"/>
          <a:ext cx="11714924" cy="4256963"/>
        </p:xfrm>
        <a:graphic>
          <a:graphicData uri="http://schemas.openxmlformats.org/drawingml/2006/table">
            <a:tbl>
              <a:tblPr firstRow="1" bandRow="1">
                <a:tableStyleId>{5C22544A-7EE6-4342-B048-85BDC9FD1C3A}</a:tableStyleId>
              </a:tblPr>
              <a:tblGrid>
                <a:gridCol w="1530975">
                  <a:extLst>
                    <a:ext uri="{9D8B030D-6E8A-4147-A177-3AD203B41FA5}">
                      <a16:colId xmlns:a16="http://schemas.microsoft.com/office/drawing/2014/main" val="3836452389"/>
                    </a:ext>
                  </a:extLst>
                </a:gridCol>
                <a:gridCol w="4326487">
                  <a:extLst>
                    <a:ext uri="{9D8B030D-6E8A-4147-A177-3AD203B41FA5}">
                      <a16:colId xmlns:a16="http://schemas.microsoft.com/office/drawing/2014/main" val="1247247567"/>
                    </a:ext>
                  </a:extLst>
                </a:gridCol>
                <a:gridCol w="2928731">
                  <a:extLst>
                    <a:ext uri="{9D8B030D-6E8A-4147-A177-3AD203B41FA5}">
                      <a16:colId xmlns:a16="http://schemas.microsoft.com/office/drawing/2014/main" val="1864863539"/>
                    </a:ext>
                  </a:extLst>
                </a:gridCol>
                <a:gridCol w="2928731">
                  <a:extLst>
                    <a:ext uri="{9D8B030D-6E8A-4147-A177-3AD203B41FA5}">
                      <a16:colId xmlns:a16="http://schemas.microsoft.com/office/drawing/2014/main" val="3310256413"/>
                    </a:ext>
                  </a:extLst>
                </a:gridCol>
              </a:tblGrid>
              <a:tr h="355523">
                <a:tc>
                  <a:txBody>
                    <a:bodyPr/>
                    <a:lstStyle/>
                    <a:p>
                      <a:endParaRPr lang="en-GB" sz="1200"/>
                    </a:p>
                  </a:txBody>
                  <a:tcPr/>
                </a:tc>
                <a:tc>
                  <a:txBody>
                    <a:bodyPr/>
                    <a:lstStyle/>
                    <a:p>
                      <a:r>
                        <a:rPr lang="en-GB" sz="1200"/>
                        <a:t>Autumn</a:t>
                      </a:r>
                    </a:p>
                  </a:txBody>
                  <a:tcPr/>
                </a:tc>
                <a:tc>
                  <a:txBody>
                    <a:bodyPr/>
                    <a:lstStyle/>
                    <a:p>
                      <a:r>
                        <a:rPr lang="en-GB" sz="1200"/>
                        <a:t>Spring</a:t>
                      </a:r>
                    </a:p>
                  </a:txBody>
                  <a:tcPr/>
                </a:tc>
                <a:tc>
                  <a:txBody>
                    <a:bodyPr/>
                    <a:lstStyle/>
                    <a:p>
                      <a:r>
                        <a:rPr lang="en-GB" sz="1200"/>
                        <a:t>Summer</a:t>
                      </a:r>
                    </a:p>
                  </a:txBody>
                  <a:tcPr/>
                </a:tc>
                <a:extLst>
                  <a:ext uri="{0D108BD9-81ED-4DB2-BD59-A6C34878D82A}">
                    <a16:rowId xmlns:a16="http://schemas.microsoft.com/office/drawing/2014/main" val="522239848"/>
                  </a:ext>
                </a:extLst>
              </a:tr>
              <a:tr h="1769090">
                <a:tc>
                  <a:txBody>
                    <a:bodyPr/>
                    <a:lstStyle/>
                    <a:p>
                      <a:endParaRPr lang="en-GB" sz="1200" b="1"/>
                    </a:p>
                  </a:txBody>
                  <a:tcPr/>
                </a:tc>
                <a:tc>
                  <a:txBody>
                    <a:bodyPr/>
                    <a:lstStyle/>
                    <a:p>
                      <a:r>
                        <a:rPr lang="en-GB" sz="1200" dirty="0"/>
                        <a:t>We are learning to…</a:t>
                      </a:r>
                      <a:br>
                        <a:rPr lang="en-GB" sz="1200" dirty="0"/>
                      </a:br>
                      <a:r>
                        <a:rPr lang="en-GB" sz="1200" dirty="0"/>
                        <a:t>Explore, use and refine a variety of artistic effects to express our ideas and feelings. Return to and build on our previous learning, refining ideas and developing our ability to represent them. Create collaboratively, sharing ideas, resources and skills. Listen attentively, move to and talk about music, expressing our feelings and responses. Watch and talk about dance and performance art, expressing our feelings and responses. Sing in a group, or on our own, increasingly matching the pitch and following the melody. Develop storylines in our pretend play. Explore and engage in music making and dance, performing solo or in groups. </a:t>
                      </a:r>
                    </a:p>
                  </a:txBody>
                  <a:tcPr/>
                </a:tc>
                <a:tc>
                  <a:txBody>
                    <a:bodyPr/>
                    <a:lstStyle/>
                    <a:p>
                      <a:pPr lvl="0">
                        <a:buNone/>
                      </a:pPr>
                      <a:r>
                        <a:rPr lang="en-GB" sz="1200" b="0" i="0" u="none" strike="noStrike" noProof="0">
                          <a:latin typeface="Calibri"/>
                        </a:rPr>
                        <a:t>We are learning to...</a:t>
                      </a:r>
                      <a:br>
                        <a:rPr lang="en-GB" sz="1200" b="0" i="0" u="none" strike="noStrike" noProof="0">
                          <a:latin typeface="Calibri"/>
                        </a:rPr>
                      </a:br>
                      <a:r>
                        <a:rPr lang="en-GB" sz="1200" b="0" i="0" u="none" strike="noStrike" noProof="0"/>
                        <a:t>Explore, use and refine a variety of artistic effects to express our ideas and feelings. Return to and build on our previous learning, refining ideas and developing our ability to represent them. Create collaboratively, sharing ideas, resources and skills. </a:t>
                      </a:r>
                      <a:r>
                        <a:rPr lang="en-GB" sz="1200" b="0" i="0" u="none" strike="noStrike" noProof="0">
                          <a:latin typeface="Calibri"/>
                        </a:rPr>
                        <a:t>Develop storylines in our pretend play. Explore and engage in music making and dance, performing solo or in groups. </a:t>
                      </a:r>
                      <a:endParaRPr lang="en-US"/>
                    </a:p>
                  </a:txBody>
                  <a:tcPr/>
                </a:tc>
                <a:tc>
                  <a:txBody>
                    <a:bodyPr/>
                    <a:lstStyle/>
                    <a:p>
                      <a:r>
                        <a:rPr lang="en-GB" sz="1200" dirty="0"/>
                        <a:t>We are learning to...</a:t>
                      </a:r>
                      <a:br>
                        <a:rPr lang="en-GB" sz="1200" dirty="0"/>
                      </a:br>
                      <a:r>
                        <a:rPr lang="en-GB" sz="1200" b="0" i="0" u="none" strike="noStrike" noProof="0" dirty="0"/>
                        <a:t>Listen attentively, move to and talk about music, expressing our feelings and responses. </a:t>
                      </a:r>
                      <a:r>
                        <a:rPr lang="en-GB" sz="1200" b="0" i="0" u="none" strike="noStrike" noProof="0" dirty="0">
                          <a:latin typeface="Calibri"/>
                        </a:rPr>
                        <a:t>Explore and engage in music making and dance, performing solo or in groups. </a:t>
                      </a:r>
                      <a:endParaRPr lang="en-GB" sz="1200" dirty="0"/>
                    </a:p>
                  </a:txBody>
                  <a:tcPr/>
                </a:tc>
                <a:extLst>
                  <a:ext uri="{0D108BD9-81ED-4DB2-BD59-A6C34878D82A}">
                    <a16:rowId xmlns:a16="http://schemas.microsoft.com/office/drawing/2014/main" val="328687736"/>
                  </a:ext>
                </a:extLst>
              </a:tr>
              <a:tr h="1769090">
                <a:tc>
                  <a:txBody>
                    <a:bodyPr/>
                    <a:lstStyle/>
                    <a:p>
                      <a:r>
                        <a:rPr lang="en-GB" sz="1200" b="1"/>
                        <a:t>Observational</a:t>
                      </a:r>
                      <a:br>
                        <a:rPr lang="en-GB" sz="1200" b="1"/>
                      </a:br>
                      <a:r>
                        <a:rPr lang="en-GB" sz="1200" b="1"/>
                        <a:t>Checkpoints: Early Learning Goal</a:t>
                      </a:r>
                    </a:p>
                    <a:p>
                      <a:endParaRPr lang="en-GB" sz="1200" b="1"/>
                    </a:p>
                    <a:p>
                      <a:r>
                        <a:rPr lang="en-GB" sz="1200" b="1"/>
                        <a:t>Children at the expected level of development will: </a:t>
                      </a:r>
                    </a:p>
                    <a:p>
                      <a:endParaRPr lang="en-GB" sz="1200" b="1"/>
                    </a:p>
                  </a:txBody>
                  <a:tcPr/>
                </a:tc>
                <a:tc gridSpan="3">
                  <a:txBody>
                    <a:bodyPr/>
                    <a:lstStyle/>
                    <a:p>
                      <a:r>
                        <a:rPr lang="en-GB" sz="1400" b="1" i="0" u="none" strike="noStrike" kern="1200" baseline="0" dirty="0">
                          <a:solidFill>
                            <a:schemeClr val="dk1"/>
                          </a:solidFill>
                          <a:latin typeface="+mn-lt"/>
                          <a:ea typeface="+mn-ea"/>
                          <a:cs typeface="+mn-cs"/>
                        </a:rPr>
                        <a:t>Creating with Materials</a:t>
                      </a: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 Safely use and explore a variety of materials, tools and techniques, experimenting with colour, design, texture, form and function;</a:t>
                      </a: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Share their creations, explaining the process they have used; </a:t>
                      </a: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Make use of props and materials when role playing characters in narratives and stories. </a:t>
                      </a:r>
                    </a:p>
                    <a:p>
                      <a:r>
                        <a:rPr lang="en-GB" sz="1400" b="1" i="0" u="none" strike="noStrike" kern="1200" baseline="0" dirty="0">
                          <a:solidFill>
                            <a:schemeClr val="dk1"/>
                          </a:solidFill>
                          <a:latin typeface="+mn-lt"/>
                          <a:ea typeface="+mn-ea"/>
                          <a:cs typeface="+mn-cs"/>
                        </a:rPr>
                        <a:t>Being Imaginative and Expressive </a:t>
                      </a:r>
                      <a:endParaRPr lang="en-GB" sz="1400" b="0"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Invent, adapt and recount narratives and stories with peers and their teacher; </a:t>
                      </a: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 Sing a range of well-known nursery rhymes and songs; </a:t>
                      </a:r>
                    </a:p>
                    <a:p>
                      <a:pPr marL="285750" indent="-285750">
                        <a:buFont typeface="Arial" panose="020B0604020202020204" pitchFamily="34" charset="0"/>
                        <a:buChar char="•"/>
                      </a:pPr>
                      <a:r>
                        <a:rPr lang="en-GB" sz="1400" b="0" i="0" u="none" strike="noStrike" kern="1200" baseline="0" dirty="0">
                          <a:solidFill>
                            <a:schemeClr val="dk1"/>
                          </a:solidFill>
                          <a:latin typeface="+mn-lt"/>
                          <a:ea typeface="+mn-ea"/>
                          <a:cs typeface="+mn-cs"/>
                        </a:rPr>
                        <a:t>Perform songs, rhymes, poems and stories with others, and – when appropriate – try to move in time with music. </a:t>
                      </a:r>
                      <a:r>
                        <a:rPr lang="en-GB" sz="1400" b="1" i="0" u="none" strike="noStrike" kern="1200" baseline="0" dirty="0">
                          <a:solidFill>
                            <a:schemeClr val="dk1"/>
                          </a:solidFill>
                          <a:latin typeface="+mn-lt"/>
                          <a:ea typeface="+mn-ea"/>
                          <a:cs typeface="+mn-cs"/>
                        </a:rPr>
                        <a:t> </a:t>
                      </a:r>
                      <a:endParaRPr lang="en-GB" sz="1400" dirty="0"/>
                    </a:p>
                  </a:txBody>
                  <a:tcPr/>
                </a:tc>
                <a:tc hMerge="1">
                  <a:txBody>
                    <a:bodyPr/>
                    <a:lstStyle/>
                    <a:p>
                      <a:endParaRPr lang="en-GB" sz="1200"/>
                    </a:p>
                  </a:txBody>
                  <a:tcPr/>
                </a:tc>
                <a:tc hMerge="1">
                  <a:txBody>
                    <a:bodyPr/>
                    <a:lstStyle/>
                    <a:p>
                      <a:endParaRPr lang="en-GB" sz="1200"/>
                    </a:p>
                  </a:txBody>
                  <a:tcPr/>
                </a:tc>
                <a:extLst>
                  <a:ext uri="{0D108BD9-81ED-4DB2-BD59-A6C34878D82A}">
                    <a16:rowId xmlns:a16="http://schemas.microsoft.com/office/drawing/2014/main" val="3621539088"/>
                  </a:ext>
                </a:extLst>
              </a:tr>
            </a:tbl>
          </a:graphicData>
        </a:graphic>
      </p:graphicFrame>
    </p:spTree>
    <p:extLst>
      <p:ext uri="{BB962C8B-B14F-4D97-AF65-F5344CB8AC3E}">
        <p14:creationId xmlns:p14="http://schemas.microsoft.com/office/powerpoint/2010/main" val="52192470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descr="Rising Stars Academy - Home | Facebook">
            <a:extLst>
              <a:ext uri="{FF2B5EF4-FFF2-40B4-BE49-F238E27FC236}">
                <a16:creationId xmlns:a16="http://schemas.microsoft.com/office/drawing/2014/main" id="{DD2B3CBF-B2F2-48D6-AFFC-AFC1200FC727}"/>
              </a:ext>
            </a:extLst>
          </p:cNvPr>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t="21448"/>
          <a:stretch/>
        </p:blipFill>
        <p:spPr bwMode="auto">
          <a:xfrm>
            <a:off x="2797851" y="1493095"/>
            <a:ext cx="6596297" cy="404797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DAB008-C2A6-4ADD-92C0-440ADEBA83AB}"/>
              </a:ext>
            </a:extLst>
          </p:cNvPr>
          <p:cNvSpPr txBox="1"/>
          <p:nvPr/>
        </p:nvSpPr>
        <p:spPr>
          <a:xfrm>
            <a:off x="751889" y="1069992"/>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Nativity: Speaking roles and singing</a:t>
            </a:r>
          </a:p>
        </p:txBody>
      </p:sp>
      <p:sp>
        <p:nvSpPr>
          <p:cNvPr id="6" name="TextBox 5">
            <a:extLst>
              <a:ext uri="{FF2B5EF4-FFF2-40B4-BE49-F238E27FC236}">
                <a16:creationId xmlns:a16="http://schemas.microsoft.com/office/drawing/2014/main" id="{8C6C80C3-7F14-479F-897A-419298B2D2E9}"/>
              </a:ext>
            </a:extLst>
          </p:cNvPr>
          <p:cNvSpPr txBox="1"/>
          <p:nvPr/>
        </p:nvSpPr>
        <p:spPr>
          <a:xfrm>
            <a:off x="449179" y="3120410"/>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High-quality role play area</a:t>
            </a:r>
            <a:endParaRPr lang="en-GB"/>
          </a:p>
        </p:txBody>
      </p:sp>
      <p:sp>
        <p:nvSpPr>
          <p:cNvPr id="7" name="TextBox 6">
            <a:extLst>
              <a:ext uri="{FF2B5EF4-FFF2-40B4-BE49-F238E27FC236}">
                <a16:creationId xmlns:a16="http://schemas.microsoft.com/office/drawing/2014/main" id="{D363C884-5C4A-4851-9E93-915C23AAC72E}"/>
              </a:ext>
            </a:extLst>
          </p:cNvPr>
          <p:cNvSpPr txBox="1"/>
          <p:nvPr/>
        </p:nvSpPr>
        <p:spPr>
          <a:xfrm>
            <a:off x="4603039" y="1167406"/>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Artist focus and inspiration</a:t>
            </a:r>
            <a:endParaRPr lang="en-GB"/>
          </a:p>
        </p:txBody>
      </p:sp>
      <p:sp>
        <p:nvSpPr>
          <p:cNvPr id="8" name="TextBox 7">
            <a:extLst>
              <a:ext uri="{FF2B5EF4-FFF2-40B4-BE49-F238E27FC236}">
                <a16:creationId xmlns:a16="http://schemas.microsoft.com/office/drawing/2014/main" id="{FA1DC9BD-2AA1-4153-B720-6C66BE6D0829}"/>
              </a:ext>
            </a:extLst>
          </p:cNvPr>
          <p:cNvSpPr txBox="1"/>
          <p:nvPr/>
        </p:nvSpPr>
        <p:spPr>
          <a:xfrm>
            <a:off x="8454189" y="1227910"/>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Artists showcasing their work in school </a:t>
            </a:r>
            <a:endParaRPr lang="en-GB"/>
          </a:p>
        </p:txBody>
      </p:sp>
      <p:sp>
        <p:nvSpPr>
          <p:cNvPr id="9" name="TextBox 8">
            <a:extLst>
              <a:ext uri="{FF2B5EF4-FFF2-40B4-BE49-F238E27FC236}">
                <a16:creationId xmlns:a16="http://schemas.microsoft.com/office/drawing/2014/main" id="{9FBEE6C1-57EC-41F2-AA04-C51D9C60126D}"/>
              </a:ext>
            </a:extLst>
          </p:cNvPr>
          <p:cNvSpPr txBox="1"/>
          <p:nvPr/>
        </p:nvSpPr>
        <p:spPr>
          <a:xfrm>
            <a:off x="8406063" y="221626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Imaginative play</a:t>
            </a:r>
            <a:endParaRPr lang="en-GB"/>
          </a:p>
        </p:txBody>
      </p:sp>
      <p:sp>
        <p:nvSpPr>
          <p:cNvPr id="10" name="TextBox 9">
            <a:extLst>
              <a:ext uri="{FF2B5EF4-FFF2-40B4-BE49-F238E27FC236}">
                <a16:creationId xmlns:a16="http://schemas.microsoft.com/office/drawing/2014/main" id="{58A86738-5605-4828-AE84-0F58B126388D}"/>
              </a:ext>
            </a:extLst>
          </p:cNvPr>
          <p:cNvSpPr txBox="1"/>
          <p:nvPr/>
        </p:nvSpPr>
        <p:spPr>
          <a:xfrm>
            <a:off x="449179" y="4153767"/>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Creating with a variety of materials </a:t>
            </a:r>
            <a:endParaRPr lang="en-GB"/>
          </a:p>
        </p:txBody>
      </p:sp>
      <p:sp>
        <p:nvSpPr>
          <p:cNvPr id="11" name="TextBox 10">
            <a:extLst>
              <a:ext uri="{FF2B5EF4-FFF2-40B4-BE49-F238E27FC236}">
                <a16:creationId xmlns:a16="http://schemas.microsoft.com/office/drawing/2014/main" id="{34D5BAEE-FEAB-4C85-95E7-6CAD9EEE8FA7}"/>
              </a:ext>
            </a:extLst>
          </p:cNvPr>
          <p:cNvSpPr txBox="1"/>
          <p:nvPr/>
        </p:nvSpPr>
        <p:spPr>
          <a:xfrm>
            <a:off x="8454189" y="382613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Dressing up</a:t>
            </a:r>
            <a:endParaRPr lang="en-GB"/>
          </a:p>
        </p:txBody>
      </p:sp>
      <p:sp>
        <p:nvSpPr>
          <p:cNvPr id="12" name="TextBox 11">
            <a:extLst>
              <a:ext uri="{FF2B5EF4-FFF2-40B4-BE49-F238E27FC236}">
                <a16:creationId xmlns:a16="http://schemas.microsoft.com/office/drawing/2014/main" id="{D90BCB94-8344-4F70-9970-DD65968FA5A5}"/>
              </a:ext>
            </a:extLst>
          </p:cNvPr>
          <p:cNvSpPr txBox="1"/>
          <p:nvPr/>
        </p:nvSpPr>
        <p:spPr>
          <a:xfrm>
            <a:off x="2759242" y="5285353"/>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Listening to a variety of music: recorded and live </a:t>
            </a:r>
            <a:endParaRPr lang="en-GB"/>
          </a:p>
        </p:txBody>
      </p:sp>
      <p:sp>
        <p:nvSpPr>
          <p:cNvPr id="14" name="Title 1">
            <a:extLst>
              <a:ext uri="{FF2B5EF4-FFF2-40B4-BE49-F238E27FC236}">
                <a16:creationId xmlns:a16="http://schemas.microsoft.com/office/drawing/2014/main" id="{53817F78-D78D-4A88-8630-EF99EFE7C09B}"/>
              </a:ext>
            </a:extLst>
          </p:cNvPr>
          <p:cNvSpPr>
            <a:spLocks noGrp="1"/>
          </p:cNvSpPr>
          <p:nvPr>
            <p:ph type="title"/>
          </p:nvPr>
        </p:nvSpPr>
        <p:spPr>
          <a:xfrm>
            <a:off x="185530" y="-37150"/>
            <a:ext cx="12006470" cy="1325563"/>
          </a:xfrm>
        </p:spPr>
        <p:txBody>
          <a:bodyPr>
            <a:normAutofit/>
          </a:bodyPr>
          <a:lstStyle/>
          <a:p>
            <a:pPr algn="ctr"/>
            <a:r>
              <a:rPr lang="en-GB" sz="4000" b="1">
                <a:latin typeface="+mn-lt"/>
              </a:rPr>
              <a:t>Expressive arts and design</a:t>
            </a:r>
          </a:p>
        </p:txBody>
      </p:sp>
      <p:sp>
        <p:nvSpPr>
          <p:cNvPr id="17" name="TextBox 16">
            <a:extLst>
              <a:ext uri="{FF2B5EF4-FFF2-40B4-BE49-F238E27FC236}">
                <a16:creationId xmlns:a16="http://schemas.microsoft.com/office/drawing/2014/main" id="{8BE3456F-D680-4CBE-8DAF-C97DCD54115D}"/>
              </a:ext>
            </a:extLst>
          </p:cNvPr>
          <p:cNvSpPr txBox="1"/>
          <p:nvPr/>
        </p:nvSpPr>
        <p:spPr>
          <a:xfrm>
            <a:off x="656680" y="2117459"/>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Daily Just Dance </a:t>
            </a:r>
            <a:endParaRPr lang="en-GB"/>
          </a:p>
        </p:txBody>
      </p:sp>
      <p:sp>
        <p:nvSpPr>
          <p:cNvPr id="19" name="TextBox 18">
            <a:extLst>
              <a:ext uri="{FF2B5EF4-FFF2-40B4-BE49-F238E27FC236}">
                <a16:creationId xmlns:a16="http://schemas.microsoft.com/office/drawing/2014/main" id="{43EC7FCB-FEB8-4D90-BE9F-B5BAC63BB052}"/>
              </a:ext>
            </a:extLst>
          </p:cNvPr>
          <p:cNvSpPr txBox="1"/>
          <p:nvPr/>
        </p:nvSpPr>
        <p:spPr>
          <a:xfrm>
            <a:off x="4603039" y="1858718"/>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Pantomime performance</a:t>
            </a:r>
            <a:endParaRPr lang="en-GB"/>
          </a:p>
        </p:txBody>
      </p:sp>
      <p:sp>
        <p:nvSpPr>
          <p:cNvPr id="20" name="TextBox 19">
            <a:extLst>
              <a:ext uri="{FF2B5EF4-FFF2-40B4-BE49-F238E27FC236}">
                <a16:creationId xmlns:a16="http://schemas.microsoft.com/office/drawing/2014/main" id="{12EE19E4-0EF8-40B8-83D9-3F91E80F0997}"/>
              </a:ext>
            </a:extLst>
          </p:cNvPr>
          <p:cNvSpPr txBox="1"/>
          <p:nvPr/>
        </p:nvSpPr>
        <p:spPr>
          <a:xfrm>
            <a:off x="7568386" y="5662383"/>
            <a:ext cx="3336758"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Charanga music scheme</a:t>
            </a:r>
            <a:endParaRPr lang="en-GB"/>
          </a:p>
        </p:txBody>
      </p:sp>
      <p:sp>
        <p:nvSpPr>
          <p:cNvPr id="21" name="TextBox 20">
            <a:extLst>
              <a:ext uri="{FF2B5EF4-FFF2-40B4-BE49-F238E27FC236}">
                <a16:creationId xmlns:a16="http://schemas.microsoft.com/office/drawing/2014/main" id="{8ECEB60C-DF44-42FC-94F1-3A91EE413C94}"/>
              </a:ext>
            </a:extLst>
          </p:cNvPr>
          <p:cNvSpPr txBox="1"/>
          <p:nvPr/>
        </p:nvSpPr>
        <p:spPr>
          <a:xfrm>
            <a:off x="4605749" y="4413157"/>
            <a:ext cx="3834063"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Independent application of artistic skills</a:t>
            </a:r>
            <a:endParaRPr lang="en-GB"/>
          </a:p>
        </p:txBody>
      </p:sp>
      <p:sp>
        <p:nvSpPr>
          <p:cNvPr id="23" name="TextBox 22">
            <a:extLst>
              <a:ext uri="{FF2B5EF4-FFF2-40B4-BE49-F238E27FC236}">
                <a16:creationId xmlns:a16="http://schemas.microsoft.com/office/drawing/2014/main" id="{ACF90D4A-1831-4A83-97A1-2D91280F2AB1}"/>
              </a:ext>
            </a:extLst>
          </p:cNvPr>
          <p:cNvSpPr txBox="1"/>
          <p:nvPr/>
        </p:nvSpPr>
        <p:spPr>
          <a:xfrm>
            <a:off x="408026" y="6261640"/>
            <a:ext cx="3834063" cy="408623"/>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Exploring different medias</a:t>
            </a:r>
            <a:endParaRPr lang="en-GB"/>
          </a:p>
        </p:txBody>
      </p:sp>
      <p:sp>
        <p:nvSpPr>
          <p:cNvPr id="18" name="TextBox 17">
            <a:extLst>
              <a:ext uri="{FF2B5EF4-FFF2-40B4-BE49-F238E27FC236}">
                <a16:creationId xmlns:a16="http://schemas.microsoft.com/office/drawing/2014/main" id="{D07234B2-252E-40F2-80E0-9D9AA8695C3B}"/>
              </a:ext>
            </a:extLst>
          </p:cNvPr>
          <p:cNvSpPr txBox="1"/>
          <p:nvPr/>
        </p:nvSpPr>
        <p:spPr>
          <a:xfrm>
            <a:off x="8406063" y="2865921"/>
            <a:ext cx="3336758" cy="715089"/>
          </a:xfrm>
          <a:prstGeom prst="round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pPr algn="ctr"/>
            <a:r>
              <a:rPr lang="en-GB">
                <a:cs typeface="Calibri"/>
              </a:rPr>
              <a:t>Retelling stories using props and costumes </a:t>
            </a:r>
            <a:endParaRPr lang="en-US"/>
          </a:p>
        </p:txBody>
      </p:sp>
      <p:sp>
        <p:nvSpPr>
          <p:cNvPr id="24" name="TextBox 23">
            <a:extLst>
              <a:ext uri="{FF2B5EF4-FFF2-40B4-BE49-F238E27FC236}">
                <a16:creationId xmlns:a16="http://schemas.microsoft.com/office/drawing/2014/main" id="{A0665924-5FF1-4285-9DB4-FD06E9A1CED3}"/>
              </a:ext>
            </a:extLst>
          </p:cNvPr>
          <p:cNvSpPr txBox="1"/>
          <p:nvPr/>
        </p:nvSpPr>
        <p:spPr>
          <a:xfrm>
            <a:off x="4427621" y="2865432"/>
            <a:ext cx="3527258" cy="1328023"/>
          </a:xfrm>
          <a:prstGeom prst="roundRect">
            <a:avLst/>
          </a:prstGeom>
          <a:ln w="38100"/>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2400" b="1" dirty="0"/>
              <a:t>How this looks in The Rangers classroom at Parkside </a:t>
            </a:r>
          </a:p>
        </p:txBody>
      </p:sp>
    </p:spTree>
    <p:extLst>
      <p:ext uri="{BB962C8B-B14F-4D97-AF65-F5344CB8AC3E}">
        <p14:creationId xmlns:p14="http://schemas.microsoft.com/office/powerpoint/2010/main" val="205359426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CF4B3D7E-83DF-F7D2-53EC-BA463CCFB8FC}"/>
              </a:ext>
            </a:extLst>
          </p:cNvPr>
          <p:cNvGraphicFramePr>
            <a:graphicFrameLocks noGrp="1"/>
          </p:cNvGraphicFramePr>
          <p:nvPr>
            <p:extLst>
              <p:ext uri="{D42A27DB-BD31-4B8C-83A1-F6EECF244321}">
                <p14:modId xmlns:p14="http://schemas.microsoft.com/office/powerpoint/2010/main" val="2914988798"/>
              </p:ext>
            </p:extLst>
          </p:nvPr>
        </p:nvGraphicFramePr>
        <p:xfrm>
          <a:off x="1422400" y="596900"/>
          <a:ext cx="9692706" cy="3442473"/>
        </p:xfrm>
        <a:graphic>
          <a:graphicData uri="http://schemas.openxmlformats.org/drawingml/2006/table">
            <a:tbl>
              <a:tblPr firstRow="1" bandRow="1">
                <a:tableStyleId>{5C22544A-7EE6-4342-B048-85BDC9FD1C3A}</a:tableStyleId>
              </a:tblPr>
              <a:tblGrid>
                <a:gridCol w="3230902">
                  <a:extLst>
                    <a:ext uri="{9D8B030D-6E8A-4147-A177-3AD203B41FA5}">
                      <a16:colId xmlns:a16="http://schemas.microsoft.com/office/drawing/2014/main" val="2156547458"/>
                    </a:ext>
                  </a:extLst>
                </a:gridCol>
                <a:gridCol w="3230902">
                  <a:extLst>
                    <a:ext uri="{9D8B030D-6E8A-4147-A177-3AD203B41FA5}">
                      <a16:colId xmlns:a16="http://schemas.microsoft.com/office/drawing/2014/main" val="2060193200"/>
                    </a:ext>
                  </a:extLst>
                </a:gridCol>
                <a:gridCol w="3230902">
                  <a:extLst>
                    <a:ext uri="{9D8B030D-6E8A-4147-A177-3AD203B41FA5}">
                      <a16:colId xmlns:a16="http://schemas.microsoft.com/office/drawing/2014/main" val="357817139"/>
                    </a:ext>
                  </a:extLst>
                </a:gridCol>
              </a:tblGrid>
              <a:tr h="805259">
                <a:tc gridSpan="3">
                  <a:txBody>
                    <a:bodyPr/>
                    <a:lstStyle/>
                    <a:p>
                      <a:r>
                        <a:rPr lang="en-GB" sz="2000" dirty="0"/>
                        <a:t>Concept: Colour</a:t>
                      </a:r>
                      <a:br>
                        <a:rPr lang="en-GB" sz="2000" dirty="0"/>
                      </a:br>
                      <a:r>
                        <a:rPr lang="en-GB" sz="2000" dirty="0"/>
                        <a:t>Area of Learning: Expressive Arts &amp; Design</a:t>
                      </a: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0038682"/>
                  </a:ext>
                </a:extLst>
              </a:tr>
              <a:tr h="463022">
                <a:tc>
                  <a:txBody>
                    <a:bodyPr/>
                    <a:lstStyle/>
                    <a:p>
                      <a:pPr algn="ctr"/>
                      <a:r>
                        <a:rPr lang="en-GB" sz="2000" dirty="0">
                          <a:latin typeface="Lucida Handwriting" panose="03010101010101010101" pitchFamily="66" charset="0"/>
                        </a:rPr>
                        <a:t>The Explorers</a:t>
                      </a:r>
                    </a:p>
                  </a:txBody>
                  <a:tcPr/>
                </a:tc>
                <a:tc>
                  <a:txBody>
                    <a:bodyPr/>
                    <a:lstStyle/>
                    <a:p>
                      <a:pPr lvl="0" algn="ctr">
                        <a:buNone/>
                      </a:pPr>
                      <a:r>
                        <a:rPr lang="en-GB" sz="2000" dirty="0">
                          <a:latin typeface="Lucida Handwriting" panose="03010101010101010101" pitchFamily="66" charset="0"/>
                        </a:rPr>
                        <a:t>The Investigators</a:t>
                      </a:r>
                    </a:p>
                  </a:txBody>
                  <a:tcPr/>
                </a:tc>
                <a:tc>
                  <a:txBody>
                    <a:bodyPr/>
                    <a:lstStyle/>
                    <a:p>
                      <a:pPr lvl="0" algn="ctr">
                        <a:buNone/>
                      </a:pPr>
                      <a:r>
                        <a:rPr lang="en-GB" sz="2000" dirty="0">
                          <a:latin typeface="Lucida Handwriting" panose="03010101010101010101" pitchFamily="66" charset="0"/>
                        </a:rPr>
                        <a:t>The Rangers</a:t>
                      </a:r>
                    </a:p>
                  </a:txBody>
                  <a:tcPr/>
                </a:tc>
                <a:extLst>
                  <a:ext uri="{0D108BD9-81ED-4DB2-BD59-A6C34878D82A}">
                    <a16:rowId xmlns:a16="http://schemas.microsoft.com/office/drawing/2014/main" val="2121182637"/>
                  </a:ext>
                </a:extLst>
              </a:tr>
              <a:tr h="2174192">
                <a:tc>
                  <a:txBody>
                    <a:bodyPr/>
                    <a:lstStyle/>
                    <a:p>
                      <a:pPr lvl="0">
                        <a:buNone/>
                      </a:pPr>
                      <a:r>
                        <a:rPr lang="en-GB" sz="2000" dirty="0"/>
                        <a:t>Exploring paint</a:t>
                      </a:r>
                      <a:br>
                        <a:rPr lang="en-GB" sz="2000" dirty="0"/>
                      </a:br>
                      <a:r>
                        <a:rPr lang="en-GB" sz="2000" dirty="0"/>
                        <a:t>Noticing patterns</a:t>
                      </a:r>
                      <a:br>
                        <a:rPr lang="en-GB" sz="2000" dirty="0"/>
                      </a:br>
                      <a:r>
                        <a:rPr lang="en-GB" sz="2000" dirty="0"/>
                        <a:t>Naming primary colours</a:t>
                      </a:r>
                    </a:p>
                  </a:txBody>
                  <a:tcPr/>
                </a:tc>
                <a:tc>
                  <a:txBody>
                    <a:bodyPr/>
                    <a:lstStyle/>
                    <a:p>
                      <a:pPr lvl="0">
                        <a:buNone/>
                      </a:pPr>
                      <a:r>
                        <a:rPr lang="en-GB" sz="2000" dirty="0"/>
                        <a:t>Exploring colour in the environment </a:t>
                      </a:r>
                      <a:br>
                        <a:rPr lang="en-GB" sz="2000" dirty="0"/>
                      </a:br>
                      <a:r>
                        <a:rPr lang="en-GB" sz="2000" dirty="0"/>
                        <a:t>Colour mixing primary colours to make secondary colours </a:t>
                      </a:r>
                      <a:br>
                        <a:rPr lang="en-GB" sz="2000" dirty="0"/>
                      </a:br>
                      <a:r>
                        <a:rPr lang="en-GB" sz="2000" dirty="0"/>
                        <a:t>Colours for emotions</a:t>
                      </a:r>
                    </a:p>
                  </a:txBody>
                  <a:tcPr/>
                </a:tc>
                <a:tc>
                  <a:txBody>
                    <a:bodyPr/>
                    <a:lstStyle/>
                    <a:p>
                      <a:pPr lvl="0">
                        <a:buNone/>
                      </a:pPr>
                      <a:r>
                        <a:rPr lang="en-GB" sz="2000" dirty="0"/>
                        <a:t>Using colour effectively </a:t>
                      </a:r>
                      <a:br>
                        <a:rPr lang="en-GB" sz="2000" dirty="0"/>
                      </a:br>
                      <a:r>
                        <a:rPr lang="en-GB" sz="2000" dirty="0"/>
                        <a:t>Independent mixing of colours to create a desired colour </a:t>
                      </a:r>
                    </a:p>
                    <a:p>
                      <a:pPr lvl="0">
                        <a:buNone/>
                      </a:pPr>
                      <a:r>
                        <a:rPr lang="en-GB" sz="2000" dirty="0"/>
                        <a:t>Mixing colours to create new shades </a:t>
                      </a:r>
                    </a:p>
                  </a:txBody>
                  <a:tcPr/>
                </a:tc>
                <a:extLst>
                  <a:ext uri="{0D108BD9-81ED-4DB2-BD59-A6C34878D82A}">
                    <a16:rowId xmlns:a16="http://schemas.microsoft.com/office/drawing/2014/main" val="361586772"/>
                  </a:ext>
                </a:extLst>
              </a:tr>
            </a:tbl>
          </a:graphicData>
        </a:graphic>
      </p:graphicFrame>
      <p:pic>
        <p:nvPicPr>
          <p:cNvPr id="2" name="Picture 2" descr="Logo&#10;&#10;Description automatically generated">
            <a:extLst>
              <a:ext uri="{FF2B5EF4-FFF2-40B4-BE49-F238E27FC236}">
                <a16:creationId xmlns:a16="http://schemas.microsoft.com/office/drawing/2014/main" id="{EAA0BD28-2106-38AC-4202-32C1BE1D4951}"/>
              </a:ext>
            </a:extLst>
          </p:cNvPr>
          <p:cNvPicPr>
            <a:picLocks noChangeAspect="1"/>
          </p:cNvPicPr>
          <p:nvPr/>
        </p:nvPicPr>
        <p:blipFill>
          <a:blip r:embed="rId2"/>
          <a:stretch>
            <a:fillRect/>
          </a:stretch>
        </p:blipFill>
        <p:spPr>
          <a:xfrm>
            <a:off x="4955758" y="4662738"/>
            <a:ext cx="1819275" cy="1924050"/>
          </a:xfrm>
          <a:prstGeom prst="rect">
            <a:avLst/>
          </a:prstGeom>
        </p:spPr>
      </p:pic>
      <p:sp>
        <p:nvSpPr>
          <p:cNvPr id="3" name="TextBox 2">
            <a:extLst>
              <a:ext uri="{FF2B5EF4-FFF2-40B4-BE49-F238E27FC236}">
                <a16:creationId xmlns:a16="http://schemas.microsoft.com/office/drawing/2014/main" id="{5EF400EB-60FB-40BF-9B4F-4FF867B5FB05}"/>
              </a:ext>
            </a:extLst>
          </p:cNvPr>
          <p:cNvSpPr txBox="1"/>
          <p:nvPr/>
        </p:nvSpPr>
        <p:spPr>
          <a:xfrm>
            <a:off x="4650958" y="100552"/>
            <a:ext cx="3948545" cy="369332"/>
          </a:xfrm>
          <a:prstGeom prst="rect">
            <a:avLst/>
          </a:prstGeom>
          <a:noFill/>
        </p:spPr>
        <p:txBody>
          <a:bodyPr wrap="square" rtlCol="0">
            <a:spAutoFit/>
          </a:bodyPr>
          <a:lstStyle/>
          <a:p>
            <a:r>
              <a:rPr lang="en-US" dirty="0">
                <a:latin typeface="Lucida Handwriting" panose="03010101010101010101" pitchFamily="66" charset="0"/>
              </a:rPr>
              <a:t>Proud to be Parkside</a:t>
            </a:r>
            <a:endParaRPr lang="en-GB" dirty="0">
              <a:latin typeface="Lucida Handwriting" panose="03010101010101010101" pitchFamily="66" charset="0"/>
            </a:endParaRPr>
          </a:p>
        </p:txBody>
      </p:sp>
    </p:spTree>
    <p:extLst>
      <p:ext uri="{BB962C8B-B14F-4D97-AF65-F5344CB8AC3E}">
        <p14:creationId xmlns:p14="http://schemas.microsoft.com/office/powerpoint/2010/main" val="10985722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24C19EC0-DD80-4464-DC24-1B504494D88A}"/>
              </a:ext>
            </a:extLst>
          </p:cNvPr>
          <p:cNvGraphicFramePr>
            <a:graphicFrameLocks noGrp="1"/>
          </p:cNvGraphicFramePr>
          <p:nvPr>
            <p:extLst>
              <p:ext uri="{D42A27DB-BD31-4B8C-83A1-F6EECF244321}">
                <p14:modId xmlns:p14="http://schemas.microsoft.com/office/powerpoint/2010/main" val="4128073245"/>
              </p:ext>
            </p:extLst>
          </p:nvPr>
        </p:nvGraphicFramePr>
        <p:xfrm>
          <a:off x="1689100" y="736600"/>
          <a:ext cx="9121134" cy="4109594"/>
        </p:xfrm>
        <a:graphic>
          <a:graphicData uri="http://schemas.openxmlformats.org/drawingml/2006/table">
            <a:tbl>
              <a:tblPr firstRow="1" bandRow="1">
                <a:tableStyleId>{5C22544A-7EE6-4342-B048-85BDC9FD1C3A}</a:tableStyleId>
              </a:tblPr>
              <a:tblGrid>
                <a:gridCol w="3040378">
                  <a:extLst>
                    <a:ext uri="{9D8B030D-6E8A-4147-A177-3AD203B41FA5}">
                      <a16:colId xmlns:a16="http://schemas.microsoft.com/office/drawing/2014/main" val="2156547458"/>
                    </a:ext>
                  </a:extLst>
                </a:gridCol>
                <a:gridCol w="3040378">
                  <a:extLst>
                    <a:ext uri="{9D8B030D-6E8A-4147-A177-3AD203B41FA5}">
                      <a16:colId xmlns:a16="http://schemas.microsoft.com/office/drawing/2014/main" val="2060193200"/>
                    </a:ext>
                  </a:extLst>
                </a:gridCol>
                <a:gridCol w="3040378">
                  <a:extLst>
                    <a:ext uri="{9D8B030D-6E8A-4147-A177-3AD203B41FA5}">
                      <a16:colId xmlns:a16="http://schemas.microsoft.com/office/drawing/2014/main" val="357817139"/>
                    </a:ext>
                  </a:extLst>
                </a:gridCol>
              </a:tblGrid>
              <a:tr h="838852">
                <a:tc gridSpan="3">
                  <a:txBody>
                    <a:bodyPr/>
                    <a:lstStyle/>
                    <a:p>
                      <a:r>
                        <a:rPr lang="en-GB" sz="2000" dirty="0"/>
                        <a:t>Concept: Animals</a:t>
                      </a:r>
                      <a:br>
                        <a:rPr lang="en-GB" sz="2000" dirty="0"/>
                      </a:br>
                      <a:r>
                        <a:rPr lang="en-GB" sz="2000" dirty="0"/>
                        <a:t>Area of Learning: Understanding the World </a:t>
                      </a: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0038682"/>
                  </a:ext>
                </a:extLst>
              </a:tr>
              <a:tr h="482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Lucida Handwriting" panose="03010101010101010101" pitchFamily="66" charset="0"/>
                        </a:rPr>
                        <a:t>The Explorers/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0" dirty="0">
                          <a:latin typeface="Lucida Handwriting" panose="03010101010101010101" pitchFamily="66" charset="0"/>
                        </a:rPr>
                        <a:t>Adventurers</a:t>
                      </a:r>
                    </a:p>
                    <a:p>
                      <a:pPr algn="ctr"/>
                      <a:endParaRPr lang="en-GB" sz="2000" dirty="0">
                        <a:latin typeface="Lucida Handwriting" panose="03010101010101010101" pitchFamily="66" charset="0"/>
                      </a:endParaRPr>
                    </a:p>
                  </a:txBody>
                  <a:tcPr/>
                </a:tc>
                <a:tc>
                  <a:txBody>
                    <a:bodyPr/>
                    <a:lstStyle/>
                    <a:p>
                      <a:pPr lvl="0" algn="ctr">
                        <a:buNone/>
                      </a:pPr>
                      <a:r>
                        <a:rPr lang="en-GB" sz="2000" dirty="0">
                          <a:latin typeface="Lucida Handwriting" panose="03010101010101010101" pitchFamily="66" charset="0"/>
                        </a:rPr>
                        <a:t>The Investigators</a:t>
                      </a:r>
                    </a:p>
                  </a:txBody>
                  <a:tcPr/>
                </a:tc>
                <a:tc>
                  <a:txBody>
                    <a:bodyPr/>
                    <a:lstStyle/>
                    <a:p>
                      <a:pPr lvl="0" algn="ctr">
                        <a:buNone/>
                      </a:pPr>
                      <a:r>
                        <a:rPr lang="en-GB" sz="2000" dirty="0">
                          <a:latin typeface="Lucida Handwriting" panose="03010101010101010101" pitchFamily="66" charset="0"/>
                        </a:rPr>
                        <a:t>The Rangers</a:t>
                      </a:r>
                    </a:p>
                  </a:txBody>
                  <a:tcPr/>
                </a:tc>
                <a:extLst>
                  <a:ext uri="{0D108BD9-81ED-4DB2-BD59-A6C34878D82A}">
                    <a16:rowId xmlns:a16="http://schemas.microsoft.com/office/drawing/2014/main" val="2121182637"/>
                  </a:ext>
                </a:extLst>
              </a:tr>
              <a:tr h="2264902">
                <a:tc>
                  <a:txBody>
                    <a:bodyPr/>
                    <a:lstStyle/>
                    <a:p>
                      <a:pPr lvl="0">
                        <a:buNone/>
                      </a:pPr>
                      <a:r>
                        <a:rPr lang="en-GB" sz="2000" dirty="0"/>
                        <a:t>Seeing animals </a:t>
                      </a:r>
                    </a:p>
                    <a:p>
                      <a:pPr lvl="0">
                        <a:buNone/>
                      </a:pPr>
                      <a:r>
                        <a:rPr lang="en-GB" sz="2000" dirty="0"/>
                        <a:t>Naming animals </a:t>
                      </a:r>
                      <a:br>
                        <a:rPr lang="en-GB" sz="2000" dirty="0"/>
                      </a:br>
                      <a:r>
                        <a:rPr lang="en-GB" sz="2000" dirty="0"/>
                        <a:t>Recognising patterns</a:t>
                      </a:r>
                      <a:br>
                        <a:rPr lang="en-GB" sz="2000" dirty="0"/>
                      </a:br>
                      <a:r>
                        <a:rPr lang="en-GB" sz="2000" dirty="0"/>
                        <a:t>Making animal sounds</a:t>
                      </a:r>
                    </a:p>
                  </a:txBody>
                  <a:tcPr/>
                </a:tc>
                <a:tc>
                  <a:txBody>
                    <a:bodyPr/>
                    <a:lstStyle/>
                    <a:p>
                      <a:pPr lvl="0">
                        <a:buNone/>
                      </a:pPr>
                      <a:r>
                        <a:rPr lang="en-GB" sz="2000" dirty="0"/>
                        <a:t>Exploring animals </a:t>
                      </a:r>
                    </a:p>
                    <a:p>
                      <a:pPr lvl="0">
                        <a:buNone/>
                      </a:pPr>
                      <a:r>
                        <a:rPr lang="en-GB" sz="2000" dirty="0"/>
                        <a:t>Naming animals and their babies </a:t>
                      </a:r>
                      <a:br>
                        <a:rPr lang="en-GB" sz="2000" dirty="0"/>
                      </a:br>
                      <a:r>
                        <a:rPr lang="en-GB" sz="2000" dirty="0"/>
                        <a:t>Naming simple habitats </a:t>
                      </a:r>
                    </a:p>
                    <a:p>
                      <a:pPr lvl="0">
                        <a:buNone/>
                      </a:pPr>
                      <a:r>
                        <a:rPr lang="en-GB" sz="2000" dirty="0"/>
                        <a:t>Noticing changes </a:t>
                      </a:r>
                    </a:p>
                    <a:p>
                      <a:pPr lvl="0">
                        <a:buNone/>
                      </a:pPr>
                      <a:r>
                        <a:rPr lang="en-GB" sz="2000" dirty="0"/>
                        <a:t>Sequencing life cycles</a:t>
                      </a:r>
                    </a:p>
                  </a:txBody>
                  <a:tcPr/>
                </a:tc>
                <a:tc>
                  <a:txBody>
                    <a:bodyPr/>
                    <a:lstStyle/>
                    <a:p>
                      <a:pPr lvl="0">
                        <a:buNone/>
                      </a:pPr>
                      <a:r>
                        <a:rPr lang="en-GB" sz="2000" dirty="0"/>
                        <a:t>Animals and their habitats</a:t>
                      </a:r>
                    </a:p>
                    <a:p>
                      <a:pPr lvl="0">
                        <a:buNone/>
                      </a:pPr>
                      <a:r>
                        <a:rPr lang="en-GB" sz="2000" dirty="0"/>
                        <a:t>Adaptations to habitats</a:t>
                      </a:r>
                    </a:p>
                    <a:p>
                      <a:pPr lvl="0">
                        <a:buNone/>
                      </a:pPr>
                      <a:r>
                        <a:rPr lang="en-GB" sz="2000" dirty="0"/>
                        <a:t>Nocturnal and diurnal animals</a:t>
                      </a:r>
                    </a:p>
                  </a:txBody>
                  <a:tcPr/>
                </a:tc>
                <a:extLst>
                  <a:ext uri="{0D108BD9-81ED-4DB2-BD59-A6C34878D82A}">
                    <a16:rowId xmlns:a16="http://schemas.microsoft.com/office/drawing/2014/main" val="361586772"/>
                  </a:ext>
                </a:extLst>
              </a:tr>
            </a:tbl>
          </a:graphicData>
        </a:graphic>
      </p:graphicFrame>
      <p:pic>
        <p:nvPicPr>
          <p:cNvPr id="3" name="Picture 2" descr="Logo&#10;&#10;Description automatically generated">
            <a:extLst>
              <a:ext uri="{FF2B5EF4-FFF2-40B4-BE49-F238E27FC236}">
                <a16:creationId xmlns:a16="http://schemas.microsoft.com/office/drawing/2014/main" id="{36A2490C-80CA-0E83-D7EA-15F265CC1318}"/>
              </a:ext>
            </a:extLst>
          </p:cNvPr>
          <p:cNvPicPr>
            <a:picLocks noChangeAspect="1"/>
          </p:cNvPicPr>
          <p:nvPr/>
        </p:nvPicPr>
        <p:blipFill>
          <a:blip r:embed="rId2"/>
          <a:stretch>
            <a:fillRect/>
          </a:stretch>
        </p:blipFill>
        <p:spPr>
          <a:xfrm>
            <a:off x="4955758" y="4662738"/>
            <a:ext cx="1819275" cy="1924050"/>
          </a:xfrm>
          <a:prstGeom prst="rect">
            <a:avLst/>
          </a:prstGeom>
        </p:spPr>
      </p:pic>
      <p:sp>
        <p:nvSpPr>
          <p:cNvPr id="4" name="TextBox 3">
            <a:extLst>
              <a:ext uri="{FF2B5EF4-FFF2-40B4-BE49-F238E27FC236}">
                <a16:creationId xmlns:a16="http://schemas.microsoft.com/office/drawing/2014/main" id="{1CB4A8F0-819D-439C-B52B-79ABB4A39BC8}"/>
              </a:ext>
            </a:extLst>
          </p:cNvPr>
          <p:cNvSpPr txBox="1"/>
          <p:nvPr/>
        </p:nvSpPr>
        <p:spPr>
          <a:xfrm>
            <a:off x="4955758" y="86546"/>
            <a:ext cx="3948545" cy="369332"/>
          </a:xfrm>
          <a:prstGeom prst="rect">
            <a:avLst/>
          </a:prstGeom>
          <a:noFill/>
        </p:spPr>
        <p:txBody>
          <a:bodyPr wrap="square" rtlCol="0">
            <a:spAutoFit/>
          </a:bodyPr>
          <a:lstStyle/>
          <a:p>
            <a:r>
              <a:rPr lang="en-US" dirty="0">
                <a:latin typeface="Lucida Handwriting" panose="03010101010101010101" pitchFamily="66" charset="0"/>
              </a:rPr>
              <a:t>Proud to be Parkside</a:t>
            </a:r>
            <a:endParaRPr lang="en-GB" dirty="0">
              <a:latin typeface="Lucida Handwriting" panose="03010101010101010101" pitchFamily="66" charset="0"/>
            </a:endParaRPr>
          </a:p>
        </p:txBody>
      </p:sp>
    </p:spTree>
    <p:extLst>
      <p:ext uri="{BB962C8B-B14F-4D97-AF65-F5344CB8AC3E}">
        <p14:creationId xmlns:p14="http://schemas.microsoft.com/office/powerpoint/2010/main" val="122986691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6A1A700-A97C-2CFB-164B-FE2C877A7866}"/>
              </a:ext>
            </a:extLst>
          </p:cNvPr>
          <p:cNvGraphicFramePr>
            <a:graphicFrameLocks noGrp="1"/>
          </p:cNvGraphicFramePr>
          <p:nvPr>
            <p:extLst>
              <p:ext uri="{D42A27DB-BD31-4B8C-83A1-F6EECF244321}">
                <p14:modId xmlns:p14="http://schemas.microsoft.com/office/powerpoint/2010/main" val="235151173"/>
              </p:ext>
            </p:extLst>
          </p:nvPr>
        </p:nvGraphicFramePr>
        <p:xfrm>
          <a:off x="1625600" y="774700"/>
          <a:ext cx="9121134" cy="3570932"/>
        </p:xfrm>
        <a:graphic>
          <a:graphicData uri="http://schemas.openxmlformats.org/drawingml/2006/table">
            <a:tbl>
              <a:tblPr firstRow="1" bandRow="1">
                <a:tableStyleId>{5C22544A-7EE6-4342-B048-85BDC9FD1C3A}</a:tableStyleId>
              </a:tblPr>
              <a:tblGrid>
                <a:gridCol w="3040378">
                  <a:extLst>
                    <a:ext uri="{9D8B030D-6E8A-4147-A177-3AD203B41FA5}">
                      <a16:colId xmlns:a16="http://schemas.microsoft.com/office/drawing/2014/main" val="2156547458"/>
                    </a:ext>
                  </a:extLst>
                </a:gridCol>
                <a:gridCol w="3040378">
                  <a:extLst>
                    <a:ext uri="{9D8B030D-6E8A-4147-A177-3AD203B41FA5}">
                      <a16:colId xmlns:a16="http://schemas.microsoft.com/office/drawing/2014/main" val="2060193200"/>
                    </a:ext>
                  </a:extLst>
                </a:gridCol>
                <a:gridCol w="3040378">
                  <a:extLst>
                    <a:ext uri="{9D8B030D-6E8A-4147-A177-3AD203B41FA5}">
                      <a16:colId xmlns:a16="http://schemas.microsoft.com/office/drawing/2014/main" val="357817139"/>
                    </a:ext>
                  </a:extLst>
                </a:gridCol>
              </a:tblGrid>
              <a:tr h="775647">
                <a:tc gridSpan="3">
                  <a:txBody>
                    <a:bodyPr/>
                    <a:lstStyle/>
                    <a:p>
                      <a:r>
                        <a:rPr lang="en-GB" sz="2000" dirty="0"/>
                        <a:t>Concept: Celebrations</a:t>
                      </a:r>
                      <a:br>
                        <a:rPr lang="en-GB" sz="2000" dirty="0"/>
                      </a:br>
                      <a:r>
                        <a:rPr lang="en-GB" sz="2000" dirty="0"/>
                        <a:t>Area of Learning: Understanding the World </a:t>
                      </a: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0038682"/>
                  </a:ext>
                </a:extLst>
              </a:tr>
              <a:tr h="44599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Lucida Handwriting" panose="03010101010101010101" pitchFamily="66" charset="0"/>
                        </a:rPr>
                        <a:t>The Explorers/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0" dirty="0">
                          <a:latin typeface="Lucida Handwriting" panose="03010101010101010101" pitchFamily="66" charset="0"/>
                        </a:rPr>
                        <a:t>Adventurers</a:t>
                      </a:r>
                    </a:p>
                  </a:txBody>
                  <a:tcPr/>
                </a:tc>
                <a:tc>
                  <a:txBody>
                    <a:bodyPr/>
                    <a:lstStyle/>
                    <a:p>
                      <a:pPr lvl="0" algn="ctr">
                        <a:buNone/>
                      </a:pPr>
                      <a:r>
                        <a:rPr lang="en-GB" sz="2000" dirty="0">
                          <a:latin typeface="Lucida Handwriting" panose="03010101010101010101" pitchFamily="66" charset="0"/>
                        </a:rPr>
                        <a:t>The Investigators</a:t>
                      </a:r>
                    </a:p>
                  </a:txBody>
                  <a:tcPr/>
                </a:tc>
                <a:tc>
                  <a:txBody>
                    <a:bodyPr/>
                    <a:lstStyle/>
                    <a:p>
                      <a:pPr lvl="0" algn="ctr">
                        <a:buNone/>
                      </a:pPr>
                      <a:r>
                        <a:rPr lang="en-GB" sz="2000" dirty="0">
                          <a:latin typeface="Lucida Handwriting" panose="03010101010101010101" pitchFamily="66" charset="0"/>
                        </a:rPr>
                        <a:t>The Rangers</a:t>
                      </a:r>
                    </a:p>
                  </a:txBody>
                  <a:tcPr/>
                </a:tc>
                <a:extLst>
                  <a:ext uri="{0D108BD9-81ED-4DB2-BD59-A6C34878D82A}">
                    <a16:rowId xmlns:a16="http://schemas.microsoft.com/office/drawing/2014/main" val="2121182637"/>
                  </a:ext>
                </a:extLst>
              </a:tr>
              <a:tr h="2094245">
                <a:tc>
                  <a:txBody>
                    <a:bodyPr/>
                    <a:lstStyle/>
                    <a:p>
                      <a:pPr lvl="0">
                        <a:buNone/>
                      </a:pPr>
                      <a:r>
                        <a:rPr lang="en-GB" sz="2000" dirty="0"/>
                        <a:t>Colours </a:t>
                      </a:r>
                      <a:br>
                        <a:rPr lang="en-GB" sz="2000" dirty="0"/>
                      </a:br>
                      <a:r>
                        <a:rPr lang="en-GB" sz="2000" dirty="0"/>
                        <a:t>Joining in with a party</a:t>
                      </a:r>
                      <a:br>
                        <a:rPr lang="en-GB" sz="2000" dirty="0"/>
                      </a:br>
                      <a:r>
                        <a:rPr lang="en-GB" sz="2000" dirty="0"/>
                        <a:t>Gifting </a:t>
                      </a:r>
                    </a:p>
                    <a:p>
                      <a:pPr lvl="0">
                        <a:buNone/>
                      </a:pPr>
                      <a:r>
                        <a:rPr lang="en-GB" sz="2000" dirty="0"/>
                        <a:t>Wearing party clothes </a:t>
                      </a:r>
                    </a:p>
                  </a:txBody>
                  <a:tcPr/>
                </a:tc>
                <a:tc>
                  <a:txBody>
                    <a:bodyPr/>
                    <a:lstStyle/>
                    <a:p>
                      <a:pPr lvl="0">
                        <a:buNone/>
                      </a:pPr>
                      <a:r>
                        <a:rPr lang="en-GB" sz="2000" dirty="0"/>
                        <a:t>Meeting people who celebrate</a:t>
                      </a:r>
                    </a:p>
                    <a:p>
                      <a:pPr lvl="0">
                        <a:buNone/>
                      </a:pPr>
                      <a:r>
                        <a:rPr lang="en-GB" sz="2000" dirty="0"/>
                        <a:t>Holding a celebration </a:t>
                      </a:r>
                      <a:br>
                        <a:rPr lang="en-GB" sz="2000" dirty="0"/>
                      </a:br>
                      <a:r>
                        <a:rPr lang="en-GB" sz="2000" dirty="0"/>
                        <a:t>Celebrating special times</a:t>
                      </a:r>
                    </a:p>
                  </a:txBody>
                  <a:tcPr/>
                </a:tc>
                <a:tc>
                  <a:txBody>
                    <a:bodyPr/>
                    <a:lstStyle/>
                    <a:p>
                      <a:pPr lvl="0">
                        <a:buNone/>
                      </a:pPr>
                      <a:r>
                        <a:rPr lang="en-GB" sz="2000" dirty="0"/>
                        <a:t>Recognising different beliefs</a:t>
                      </a:r>
                      <a:br>
                        <a:rPr lang="en-GB" sz="2000" dirty="0"/>
                      </a:br>
                      <a:r>
                        <a:rPr lang="en-GB" sz="2000" dirty="0"/>
                        <a:t>Visiting a place of worship</a:t>
                      </a:r>
                    </a:p>
                    <a:p>
                      <a:pPr lvl="0">
                        <a:buNone/>
                      </a:pPr>
                      <a:r>
                        <a:rPr lang="en-GB" sz="2000" dirty="0"/>
                        <a:t>Similarities and differences</a:t>
                      </a:r>
                      <a:br>
                        <a:rPr lang="en-GB" sz="2000" dirty="0"/>
                      </a:br>
                      <a:r>
                        <a:rPr lang="en-GB" sz="2000" dirty="0"/>
                        <a:t>Making links </a:t>
                      </a:r>
                    </a:p>
                    <a:p>
                      <a:pPr lvl="0">
                        <a:buNone/>
                      </a:pPr>
                      <a:r>
                        <a:rPr lang="en-GB" sz="2000" dirty="0"/>
                        <a:t>Investigating artefacts</a:t>
                      </a:r>
                    </a:p>
                  </a:txBody>
                  <a:tcPr/>
                </a:tc>
                <a:extLst>
                  <a:ext uri="{0D108BD9-81ED-4DB2-BD59-A6C34878D82A}">
                    <a16:rowId xmlns:a16="http://schemas.microsoft.com/office/drawing/2014/main" val="361586772"/>
                  </a:ext>
                </a:extLst>
              </a:tr>
            </a:tbl>
          </a:graphicData>
        </a:graphic>
      </p:graphicFrame>
      <p:pic>
        <p:nvPicPr>
          <p:cNvPr id="3" name="Picture 2" descr="Logo&#10;&#10;Description automatically generated">
            <a:extLst>
              <a:ext uri="{FF2B5EF4-FFF2-40B4-BE49-F238E27FC236}">
                <a16:creationId xmlns:a16="http://schemas.microsoft.com/office/drawing/2014/main" id="{30748179-A1A8-D1C5-7C95-885DEF300A62}"/>
              </a:ext>
            </a:extLst>
          </p:cNvPr>
          <p:cNvPicPr>
            <a:picLocks noChangeAspect="1"/>
          </p:cNvPicPr>
          <p:nvPr/>
        </p:nvPicPr>
        <p:blipFill>
          <a:blip r:embed="rId2"/>
          <a:stretch>
            <a:fillRect/>
          </a:stretch>
        </p:blipFill>
        <p:spPr>
          <a:xfrm>
            <a:off x="4955758" y="4662738"/>
            <a:ext cx="1819275" cy="1924050"/>
          </a:xfrm>
          <a:prstGeom prst="rect">
            <a:avLst/>
          </a:prstGeom>
        </p:spPr>
      </p:pic>
      <p:sp>
        <p:nvSpPr>
          <p:cNvPr id="4" name="TextBox 3">
            <a:extLst>
              <a:ext uri="{FF2B5EF4-FFF2-40B4-BE49-F238E27FC236}">
                <a16:creationId xmlns:a16="http://schemas.microsoft.com/office/drawing/2014/main" id="{F43FB3AB-8987-4222-A342-41B00C5DB36F}"/>
              </a:ext>
            </a:extLst>
          </p:cNvPr>
          <p:cNvSpPr txBox="1"/>
          <p:nvPr/>
        </p:nvSpPr>
        <p:spPr>
          <a:xfrm>
            <a:off x="4955758" y="86546"/>
            <a:ext cx="3948545" cy="369332"/>
          </a:xfrm>
          <a:prstGeom prst="rect">
            <a:avLst/>
          </a:prstGeom>
          <a:noFill/>
        </p:spPr>
        <p:txBody>
          <a:bodyPr wrap="square" rtlCol="0">
            <a:spAutoFit/>
          </a:bodyPr>
          <a:lstStyle/>
          <a:p>
            <a:r>
              <a:rPr lang="en-US" dirty="0">
                <a:latin typeface="Lucida Handwriting" panose="03010101010101010101" pitchFamily="66" charset="0"/>
              </a:rPr>
              <a:t>Proud to be Parkside</a:t>
            </a:r>
            <a:endParaRPr lang="en-GB" dirty="0">
              <a:latin typeface="Lucida Handwriting" panose="03010101010101010101" pitchFamily="66" charset="0"/>
            </a:endParaRPr>
          </a:p>
        </p:txBody>
      </p:sp>
    </p:spTree>
    <p:extLst>
      <p:ext uri="{BB962C8B-B14F-4D97-AF65-F5344CB8AC3E}">
        <p14:creationId xmlns:p14="http://schemas.microsoft.com/office/powerpoint/2010/main" val="273446717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5B71AB95-FC29-B73B-928F-EEDADB463108}"/>
              </a:ext>
            </a:extLst>
          </p:cNvPr>
          <p:cNvGraphicFramePr>
            <a:graphicFrameLocks noGrp="1"/>
          </p:cNvGraphicFramePr>
          <p:nvPr>
            <p:extLst>
              <p:ext uri="{D42A27DB-BD31-4B8C-83A1-F6EECF244321}">
                <p14:modId xmlns:p14="http://schemas.microsoft.com/office/powerpoint/2010/main" val="2846311485"/>
              </p:ext>
            </p:extLst>
          </p:nvPr>
        </p:nvGraphicFramePr>
        <p:xfrm>
          <a:off x="1676400" y="647700"/>
          <a:ext cx="8930634" cy="4236720"/>
        </p:xfrm>
        <a:graphic>
          <a:graphicData uri="http://schemas.openxmlformats.org/drawingml/2006/table">
            <a:tbl>
              <a:tblPr firstRow="1" bandRow="1">
                <a:tableStyleId>{5C22544A-7EE6-4342-B048-85BDC9FD1C3A}</a:tableStyleId>
              </a:tblPr>
              <a:tblGrid>
                <a:gridCol w="2976878">
                  <a:extLst>
                    <a:ext uri="{9D8B030D-6E8A-4147-A177-3AD203B41FA5}">
                      <a16:colId xmlns:a16="http://schemas.microsoft.com/office/drawing/2014/main" val="2156547458"/>
                    </a:ext>
                  </a:extLst>
                </a:gridCol>
                <a:gridCol w="2976878">
                  <a:extLst>
                    <a:ext uri="{9D8B030D-6E8A-4147-A177-3AD203B41FA5}">
                      <a16:colId xmlns:a16="http://schemas.microsoft.com/office/drawing/2014/main" val="2060193200"/>
                    </a:ext>
                  </a:extLst>
                </a:gridCol>
                <a:gridCol w="2976878">
                  <a:extLst>
                    <a:ext uri="{9D8B030D-6E8A-4147-A177-3AD203B41FA5}">
                      <a16:colId xmlns:a16="http://schemas.microsoft.com/office/drawing/2014/main" val="357817139"/>
                    </a:ext>
                  </a:extLst>
                </a:gridCol>
              </a:tblGrid>
              <a:tr h="680699">
                <a:tc gridSpan="3">
                  <a:txBody>
                    <a:bodyPr/>
                    <a:lstStyle/>
                    <a:p>
                      <a:r>
                        <a:rPr lang="en-GB" sz="2000" dirty="0"/>
                        <a:t>Concept: Growth</a:t>
                      </a:r>
                      <a:br>
                        <a:rPr lang="en-GB" sz="2000" dirty="0"/>
                      </a:br>
                      <a:r>
                        <a:rPr lang="en-GB" sz="2000" dirty="0"/>
                        <a:t>Area of Learning: Understanding the World </a:t>
                      </a: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0038682"/>
                  </a:ext>
                </a:extLst>
              </a:tr>
              <a:tr h="39140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Lucida Handwriting" panose="03010101010101010101" pitchFamily="66" charset="0"/>
                        </a:rPr>
                        <a:t>The Explorers/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0" dirty="0">
                          <a:latin typeface="Lucida Handwriting" panose="03010101010101010101" pitchFamily="66" charset="0"/>
                        </a:rPr>
                        <a:t>Adventurers</a:t>
                      </a:r>
                    </a:p>
                  </a:txBody>
                  <a:tcPr/>
                </a:tc>
                <a:tc>
                  <a:txBody>
                    <a:bodyPr/>
                    <a:lstStyle/>
                    <a:p>
                      <a:pPr lvl="0" algn="ctr">
                        <a:buNone/>
                      </a:pPr>
                      <a:r>
                        <a:rPr lang="en-GB" sz="2000" dirty="0">
                          <a:latin typeface="Lucida Handwriting" panose="03010101010101010101" pitchFamily="66" charset="0"/>
                        </a:rPr>
                        <a:t>The Investigators</a:t>
                      </a:r>
                    </a:p>
                  </a:txBody>
                  <a:tcPr/>
                </a:tc>
                <a:tc>
                  <a:txBody>
                    <a:bodyPr/>
                    <a:lstStyle/>
                    <a:p>
                      <a:pPr lvl="0" algn="ctr">
                        <a:buNone/>
                      </a:pPr>
                      <a:r>
                        <a:rPr lang="en-GB" sz="2000" dirty="0">
                          <a:latin typeface="Lucida Handwriting" panose="03010101010101010101" pitchFamily="66" charset="0"/>
                        </a:rPr>
                        <a:t>The Rangers</a:t>
                      </a:r>
                    </a:p>
                  </a:txBody>
                  <a:tcPr/>
                </a:tc>
                <a:extLst>
                  <a:ext uri="{0D108BD9-81ED-4DB2-BD59-A6C34878D82A}">
                    <a16:rowId xmlns:a16="http://schemas.microsoft.com/office/drawing/2014/main" val="2121182637"/>
                  </a:ext>
                </a:extLst>
              </a:tr>
              <a:tr h="2705782">
                <a:tc>
                  <a:txBody>
                    <a:bodyPr/>
                    <a:lstStyle/>
                    <a:p>
                      <a:pPr lvl="0">
                        <a:buNone/>
                      </a:pPr>
                      <a:r>
                        <a:rPr lang="en-GB" sz="2000" dirty="0"/>
                        <a:t>Explore the natural world</a:t>
                      </a:r>
                      <a:br>
                        <a:rPr lang="en-GB" sz="2000" dirty="0"/>
                      </a:br>
                      <a:r>
                        <a:rPr lang="en-GB" sz="2000" dirty="0"/>
                        <a:t>Plant seeds </a:t>
                      </a:r>
                    </a:p>
                    <a:p>
                      <a:pPr lvl="0">
                        <a:buNone/>
                      </a:pPr>
                      <a:r>
                        <a:rPr lang="en-GB" sz="2000" dirty="0"/>
                        <a:t>Noticing changes in ourselves and others</a:t>
                      </a:r>
                    </a:p>
                  </a:txBody>
                  <a:tcPr/>
                </a:tc>
                <a:tc>
                  <a:txBody>
                    <a:bodyPr/>
                    <a:lstStyle/>
                    <a:p>
                      <a:pPr lvl="0">
                        <a:buNone/>
                      </a:pPr>
                      <a:r>
                        <a:rPr lang="en-GB" sz="2000" dirty="0"/>
                        <a:t>Plant and care for seeds</a:t>
                      </a:r>
                    </a:p>
                    <a:p>
                      <a:pPr lvl="0">
                        <a:buNone/>
                      </a:pPr>
                      <a:r>
                        <a:rPr lang="en-GB" sz="2000" dirty="0"/>
                        <a:t>Life Cycle of a plant</a:t>
                      </a:r>
                    </a:p>
                    <a:p>
                      <a:pPr lvl="0">
                        <a:buNone/>
                      </a:pPr>
                      <a:r>
                        <a:rPr lang="en-GB" sz="2000" dirty="0"/>
                        <a:t>Caring for animals </a:t>
                      </a:r>
                    </a:p>
                    <a:p>
                      <a:pPr lvl="0">
                        <a:buNone/>
                      </a:pPr>
                      <a:r>
                        <a:rPr lang="en-GB" sz="2000" dirty="0"/>
                        <a:t>Our height</a:t>
                      </a:r>
                    </a:p>
                  </a:txBody>
                  <a:tcPr/>
                </a:tc>
                <a:tc>
                  <a:txBody>
                    <a:bodyPr/>
                    <a:lstStyle/>
                    <a:p>
                      <a:pPr lvl="0">
                        <a:buNone/>
                      </a:pPr>
                      <a:r>
                        <a:rPr lang="en-GB" sz="2000" dirty="0"/>
                        <a:t>Observing changes in a plant</a:t>
                      </a:r>
                      <a:endParaRPr lang="en-US" sz="2000" dirty="0"/>
                    </a:p>
                    <a:p>
                      <a:pPr lvl="0">
                        <a:buNone/>
                      </a:pPr>
                      <a:r>
                        <a:rPr lang="en-GB" sz="2000" dirty="0"/>
                        <a:t>Sequencing life cycles for plants and animals</a:t>
                      </a:r>
                      <a:br>
                        <a:rPr lang="en-GB" sz="2000" dirty="0"/>
                      </a:br>
                      <a:r>
                        <a:rPr lang="en-GB" sz="2000" dirty="0"/>
                        <a:t>Growing own plants from seeds</a:t>
                      </a:r>
                    </a:p>
                    <a:p>
                      <a:pPr lvl="0">
                        <a:buNone/>
                      </a:pPr>
                      <a:r>
                        <a:rPr lang="en-GB" sz="2000" dirty="0"/>
                        <a:t>Noticing similarities and differences amongst our peers</a:t>
                      </a:r>
                    </a:p>
                  </a:txBody>
                  <a:tcPr/>
                </a:tc>
                <a:extLst>
                  <a:ext uri="{0D108BD9-81ED-4DB2-BD59-A6C34878D82A}">
                    <a16:rowId xmlns:a16="http://schemas.microsoft.com/office/drawing/2014/main" val="361586772"/>
                  </a:ext>
                </a:extLst>
              </a:tr>
            </a:tbl>
          </a:graphicData>
        </a:graphic>
      </p:graphicFrame>
      <p:pic>
        <p:nvPicPr>
          <p:cNvPr id="3" name="Picture 2" descr="Logo&#10;&#10;Description automatically generated">
            <a:extLst>
              <a:ext uri="{FF2B5EF4-FFF2-40B4-BE49-F238E27FC236}">
                <a16:creationId xmlns:a16="http://schemas.microsoft.com/office/drawing/2014/main" id="{75685F52-2F35-8F67-893B-5AE1FA8AA4C8}"/>
              </a:ext>
            </a:extLst>
          </p:cNvPr>
          <p:cNvPicPr>
            <a:picLocks noChangeAspect="1"/>
          </p:cNvPicPr>
          <p:nvPr/>
        </p:nvPicPr>
        <p:blipFill>
          <a:blip r:embed="rId2"/>
          <a:stretch>
            <a:fillRect/>
          </a:stretch>
        </p:blipFill>
        <p:spPr>
          <a:xfrm>
            <a:off x="4955758" y="4662738"/>
            <a:ext cx="1819275" cy="1924050"/>
          </a:xfrm>
          <a:prstGeom prst="rect">
            <a:avLst/>
          </a:prstGeom>
        </p:spPr>
      </p:pic>
      <p:sp>
        <p:nvSpPr>
          <p:cNvPr id="4" name="TextBox 3">
            <a:extLst>
              <a:ext uri="{FF2B5EF4-FFF2-40B4-BE49-F238E27FC236}">
                <a16:creationId xmlns:a16="http://schemas.microsoft.com/office/drawing/2014/main" id="{825FDA0D-9EDB-4F47-B51D-D6435AA988F0}"/>
              </a:ext>
            </a:extLst>
          </p:cNvPr>
          <p:cNvSpPr txBox="1"/>
          <p:nvPr/>
        </p:nvSpPr>
        <p:spPr>
          <a:xfrm>
            <a:off x="4955758" y="86546"/>
            <a:ext cx="3948545" cy="369332"/>
          </a:xfrm>
          <a:prstGeom prst="rect">
            <a:avLst/>
          </a:prstGeom>
          <a:noFill/>
        </p:spPr>
        <p:txBody>
          <a:bodyPr wrap="square" rtlCol="0">
            <a:spAutoFit/>
          </a:bodyPr>
          <a:lstStyle/>
          <a:p>
            <a:r>
              <a:rPr lang="en-US" dirty="0">
                <a:latin typeface="Lucida Handwriting" panose="03010101010101010101" pitchFamily="66" charset="0"/>
              </a:rPr>
              <a:t>Proud to be Parkside</a:t>
            </a:r>
            <a:endParaRPr lang="en-GB" dirty="0">
              <a:latin typeface="Lucida Handwriting" panose="03010101010101010101" pitchFamily="66" charset="0"/>
            </a:endParaRPr>
          </a:p>
        </p:txBody>
      </p:sp>
    </p:spTree>
    <p:extLst>
      <p:ext uri="{BB962C8B-B14F-4D97-AF65-F5344CB8AC3E}">
        <p14:creationId xmlns:p14="http://schemas.microsoft.com/office/powerpoint/2010/main" val="265755541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5B71AB95-FC29-B73B-928F-EEDADB463108}"/>
              </a:ext>
            </a:extLst>
          </p:cNvPr>
          <p:cNvGraphicFramePr>
            <a:graphicFrameLocks noGrp="1"/>
          </p:cNvGraphicFramePr>
          <p:nvPr>
            <p:extLst>
              <p:ext uri="{D42A27DB-BD31-4B8C-83A1-F6EECF244321}">
                <p14:modId xmlns:p14="http://schemas.microsoft.com/office/powerpoint/2010/main" val="2520458986"/>
              </p:ext>
            </p:extLst>
          </p:nvPr>
        </p:nvGraphicFramePr>
        <p:xfrm>
          <a:off x="1295400" y="711200"/>
          <a:ext cx="9454569" cy="3937850"/>
        </p:xfrm>
        <a:graphic>
          <a:graphicData uri="http://schemas.openxmlformats.org/drawingml/2006/table">
            <a:tbl>
              <a:tblPr firstRow="1" bandRow="1">
                <a:tableStyleId>{5C22544A-7EE6-4342-B048-85BDC9FD1C3A}</a:tableStyleId>
              </a:tblPr>
              <a:tblGrid>
                <a:gridCol w="3151523">
                  <a:extLst>
                    <a:ext uri="{9D8B030D-6E8A-4147-A177-3AD203B41FA5}">
                      <a16:colId xmlns:a16="http://schemas.microsoft.com/office/drawing/2014/main" val="2156547458"/>
                    </a:ext>
                  </a:extLst>
                </a:gridCol>
                <a:gridCol w="3151523">
                  <a:extLst>
                    <a:ext uri="{9D8B030D-6E8A-4147-A177-3AD203B41FA5}">
                      <a16:colId xmlns:a16="http://schemas.microsoft.com/office/drawing/2014/main" val="2060193200"/>
                    </a:ext>
                  </a:extLst>
                </a:gridCol>
                <a:gridCol w="3151523">
                  <a:extLst>
                    <a:ext uri="{9D8B030D-6E8A-4147-A177-3AD203B41FA5}">
                      <a16:colId xmlns:a16="http://schemas.microsoft.com/office/drawing/2014/main" val="357817139"/>
                    </a:ext>
                  </a:extLst>
                </a:gridCol>
              </a:tblGrid>
              <a:tr h="701573">
                <a:tc gridSpan="3">
                  <a:txBody>
                    <a:bodyPr/>
                    <a:lstStyle/>
                    <a:p>
                      <a:r>
                        <a:rPr lang="en-GB" sz="2000" dirty="0"/>
                        <a:t>Concept: Seasons </a:t>
                      </a:r>
                      <a:br>
                        <a:rPr lang="en-GB" sz="2000" dirty="0"/>
                      </a:br>
                      <a:r>
                        <a:rPr lang="en-GB" sz="2000" dirty="0"/>
                        <a:t>Area of Learning: Understanding the World </a:t>
                      </a: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0038682"/>
                  </a:ext>
                </a:extLst>
              </a:tr>
              <a:tr h="39862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Lucida Handwriting" panose="03010101010101010101" pitchFamily="66" charset="0"/>
                        </a:rPr>
                        <a:t>The Explorers/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0" dirty="0">
                          <a:latin typeface="Lucida Handwriting" panose="03010101010101010101" pitchFamily="66" charset="0"/>
                        </a:rPr>
                        <a:t>Adventurers</a:t>
                      </a:r>
                    </a:p>
                  </a:txBody>
                  <a:tcPr/>
                </a:tc>
                <a:tc>
                  <a:txBody>
                    <a:bodyPr/>
                    <a:lstStyle/>
                    <a:p>
                      <a:pPr lvl="0" algn="ctr">
                        <a:buNone/>
                      </a:pPr>
                      <a:r>
                        <a:rPr lang="en-GB" sz="2000" dirty="0">
                          <a:latin typeface="Lucida Handwriting" panose="03010101010101010101" pitchFamily="66" charset="0"/>
                        </a:rPr>
                        <a:t>The Investigators</a:t>
                      </a:r>
                    </a:p>
                  </a:txBody>
                  <a:tcPr/>
                </a:tc>
                <a:tc>
                  <a:txBody>
                    <a:bodyPr/>
                    <a:lstStyle/>
                    <a:p>
                      <a:pPr lvl="0" algn="ctr">
                        <a:buNone/>
                      </a:pPr>
                      <a:r>
                        <a:rPr lang="en-GB" sz="2000" dirty="0">
                          <a:latin typeface="Lucida Handwriting" panose="03010101010101010101" pitchFamily="66" charset="0"/>
                        </a:rPr>
                        <a:t>The Rangers</a:t>
                      </a:r>
                    </a:p>
                  </a:txBody>
                  <a:tcPr/>
                </a:tc>
                <a:extLst>
                  <a:ext uri="{0D108BD9-81ED-4DB2-BD59-A6C34878D82A}">
                    <a16:rowId xmlns:a16="http://schemas.microsoft.com/office/drawing/2014/main" val="2121182637"/>
                  </a:ext>
                </a:extLst>
              </a:tr>
              <a:tr h="2535237">
                <a:tc>
                  <a:txBody>
                    <a:bodyPr/>
                    <a:lstStyle/>
                    <a:p>
                      <a:pPr lvl="0">
                        <a:buNone/>
                      </a:pPr>
                      <a:r>
                        <a:rPr lang="en-GB" sz="2000" dirty="0"/>
                        <a:t>Welly walks outdoors</a:t>
                      </a:r>
                      <a:br>
                        <a:rPr lang="en-GB" sz="2000" dirty="0"/>
                      </a:br>
                      <a:r>
                        <a:rPr lang="en-GB" sz="2000" dirty="0"/>
                        <a:t>Bonfire Experience </a:t>
                      </a:r>
                      <a:br>
                        <a:rPr lang="en-GB" sz="2000" dirty="0"/>
                      </a:br>
                      <a:r>
                        <a:rPr lang="en-GB" sz="2000" dirty="0"/>
                        <a:t>Collecting natural objects to make treasure baskets</a:t>
                      </a:r>
                      <a:endParaRPr lang="en-US" sz="2000"/>
                    </a:p>
                    <a:p>
                      <a:pPr lvl="0">
                        <a:buNone/>
                      </a:pPr>
                      <a:r>
                        <a:rPr lang="en-GB" sz="2000" dirty="0"/>
                        <a:t>Noticing and naming colours</a:t>
                      </a:r>
                    </a:p>
                    <a:p>
                      <a:pPr lvl="0">
                        <a:buNone/>
                      </a:pPr>
                      <a:endParaRPr lang="en-GB" sz="2000" dirty="0"/>
                    </a:p>
                  </a:txBody>
                  <a:tcPr/>
                </a:tc>
                <a:tc>
                  <a:txBody>
                    <a:bodyPr/>
                    <a:lstStyle/>
                    <a:p>
                      <a:pPr lvl="0">
                        <a:buNone/>
                      </a:pPr>
                      <a:r>
                        <a:rPr lang="en-GB" sz="2000" dirty="0"/>
                        <a:t>Sensory exploration of outdoors</a:t>
                      </a:r>
                      <a:br>
                        <a:rPr lang="en-GB" sz="2000" dirty="0"/>
                      </a:br>
                      <a:r>
                        <a:rPr lang="en-GB" sz="2000" dirty="0"/>
                        <a:t>Weather Stations: Collecting leaves and rainwater</a:t>
                      </a:r>
                      <a:br>
                        <a:rPr lang="en-GB" sz="2000" dirty="0"/>
                      </a:br>
                      <a:r>
                        <a:rPr lang="en-GB" sz="2000" dirty="0"/>
                        <a:t>Naming days of the week </a:t>
                      </a:r>
                    </a:p>
                  </a:txBody>
                  <a:tcPr/>
                </a:tc>
                <a:tc>
                  <a:txBody>
                    <a:bodyPr/>
                    <a:lstStyle/>
                    <a:p>
                      <a:pPr lvl="0">
                        <a:buNone/>
                      </a:pPr>
                      <a:r>
                        <a:rPr lang="en-GB" sz="2000" dirty="0"/>
                        <a:t>Naming months of the year and</a:t>
                      </a:r>
                      <a:br>
                        <a:rPr lang="en-GB" sz="2000" dirty="0"/>
                      </a:br>
                      <a:r>
                        <a:rPr lang="en-GB" sz="2000" dirty="0"/>
                        <a:t>Seasons</a:t>
                      </a:r>
                      <a:br>
                        <a:rPr lang="en-GB" sz="2000" dirty="0"/>
                      </a:br>
                      <a:r>
                        <a:rPr lang="en-GB" sz="2000" dirty="0"/>
                        <a:t>Noticing and explaining changes </a:t>
                      </a:r>
                      <a:br>
                        <a:rPr lang="en-GB" sz="2000" dirty="0"/>
                      </a:br>
                      <a:r>
                        <a:rPr lang="en-GB" sz="2000" dirty="0"/>
                        <a:t>Suggesting reasons for change</a:t>
                      </a:r>
                      <a:br>
                        <a:rPr lang="en-GB" sz="2000" dirty="0"/>
                      </a:br>
                      <a:r>
                        <a:rPr lang="en-GB" sz="2000" dirty="0"/>
                        <a:t>'Season Watch'</a:t>
                      </a:r>
                    </a:p>
                  </a:txBody>
                  <a:tcPr/>
                </a:tc>
                <a:extLst>
                  <a:ext uri="{0D108BD9-81ED-4DB2-BD59-A6C34878D82A}">
                    <a16:rowId xmlns:a16="http://schemas.microsoft.com/office/drawing/2014/main" val="361586772"/>
                  </a:ext>
                </a:extLst>
              </a:tr>
            </a:tbl>
          </a:graphicData>
        </a:graphic>
      </p:graphicFrame>
      <p:pic>
        <p:nvPicPr>
          <p:cNvPr id="3" name="Picture 2" descr="Logo&#10;&#10;Description automatically generated">
            <a:extLst>
              <a:ext uri="{FF2B5EF4-FFF2-40B4-BE49-F238E27FC236}">
                <a16:creationId xmlns:a16="http://schemas.microsoft.com/office/drawing/2014/main" id="{F9D5720B-6A3B-AE56-29CD-EFDA7ABC14CB}"/>
              </a:ext>
            </a:extLst>
          </p:cNvPr>
          <p:cNvPicPr>
            <a:picLocks noChangeAspect="1"/>
          </p:cNvPicPr>
          <p:nvPr/>
        </p:nvPicPr>
        <p:blipFill>
          <a:blip r:embed="rId2"/>
          <a:stretch>
            <a:fillRect/>
          </a:stretch>
        </p:blipFill>
        <p:spPr>
          <a:xfrm>
            <a:off x="4955758" y="4662738"/>
            <a:ext cx="1819275" cy="1924050"/>
          </a:xfrm>
          <a:prstGeom prst="rect">
            <a:avLst/>
          </a:prstGeom>
        </p:spPr>
      </p:pic>
      <p:sp>
        <p:nvSpPr>
          <p:cNvPr id="4" name="TextBox 3">
            <a:extLst>
              <a:ext uri="{FF2B5EF4-FFF2-40B4-BE49-F238E27FC236}">
                <a16:creationId xmlns:a16="http://schemas.microsoft.com/office/drawing/2014/main" id="{C08E2A10-6972-4B0C-8147-6D8269746B35}"/>
              </a:ext>
            </a:extLst>
          </p:cNvPr>
          <p:cNvSpPr txBox="1"/>
          <p:nvPr/>
        </p:nvSpPr>
        <p:spPr>
          <a:xfrm>
            <a:off x="4955758" y="86546"/>
            <a:ext cx="3948545" cy="369332"/>
          </a:xfrm>
          <a:prstGeom prst="rect">
            <a:avLst/>
          </a:prstGeom>
          <a:noFill/>
        </p:spPr>
        <p:txBody>
          <a:bodyPr wrap="square" rtlCol="0">
            <a:spAutoFit/>
          </a:bodyPr>
          <a:lstStyle/>
          <a:p>
            <a:r>
              <a:rPr lang="en-US" dirty="0">
                <a:latin typeface="Lucida Handwriting" panose="03010101010101010101" pitchFamily="66" charset="0"/>
              </a:rPr>
              <a:t>Proud to be Parkside</a:t>
            </a:r>
            <a:endParaRPr lang="en-GB" dirty="0">
              <a:latin typeface="Lucida Handwriting" panose="03010101010101010101" pitchFamily="66" charset="0"/>
            </a:endParaRPr>
          </a:p>
        </p:txBody>
      </p:sp>
    </p:spTree>
    <p:extLst>
      <p:ext uri="{BB962C8B-B14F-4D97-AF65-F5344CB8AC3E}">
        <p14:creationId xmlns:p14="http://schemas.microsoft.com/office/powerpoint/2010/main" val="402033178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CB5A6E58-0818-B0E6-54A6-B2CC0E315C52}"/>
              </a:ext>
            </a:extLst>
          </p:cNvPr>
          <p:cNvGraphicFramePr>
            <a:graphicFrameLocks noGrp="1"/>
          </p:cNvGraphicFramePr>
          <p:nvPr>
            <p:extLst>
              <p:ext uri="{D42A27DB-BD31-4B8C-83A1-F6EECF244321}">
                <p14:modId xmlns:p14="http://schemas.microsoft.com/office/powerpoint/2010/main" val="3753537149"/>
              </p:ext>
            </p:extLst>
          </p:nvPr>
        </p:nvGraphicFramePr>
        <p:xfrm>
          <a:off x="1384300" y="711200"/>
          <a:ext cx="9406881" cy="3773888"/>
        </p:xfrm>
        <a:graphic>
          <a:graphicData uri="http://schemas.openxmlformats.org/drawingml/2006/table">
            <a:tbl>
              <a:tblPr firstRow="1" bandRow="1">
                <a:tableStyleId>{5C22544A-7EE6-4342-B048-85BDC9FD1C3A}</a:tableStyleId>
              </a:tblPr>
              <a:tblGrid>
                <a:gridCol w="3135627">
                  <a:extLst>
                    <a:ext uri="{9D8B030D-6E8A-4147-A177-3AD203B41FA5}">
                      <a16:colId xmlns:a16="http://schemas.microsoft.com/office/drawing/2014/main" val="2156547458"/>
                    </a:ext>
                  </a:extLst>
                </a:gridCol>
                <a:gridCol w="3135627">
                  <a:extLst>
                    <a:ext uri="{9D8B030D-6E8A-4147-A177-3AD203B41FA5}">
                      <a16:colId xmlns:a16="http://schemas.microsoft.com/office/drawing/2014/main" val="2060193200"/>
                    </a:ext>
                  </a:extLst>
                </a:gridCol>
                <a:gridCol w="3135627">
                  <a:extLst>
                    <a:ext uri="{9D8B030D-6E8A-4147-A177-3AD203B41FA5}">
                      <a16:colId xmlns:a16="http://schemas.microsoft.com/office/drawing/2014/main" val="357817139"/>
                    </a:ext>
                  </a:extLst>
                </a:gridCol>
              </a:tblGrid>
              <a:tr h="738827">
                <a:tc gridSpan="3">
                  <a:txBody>
                    <a:bodyPr/>
                    <a:lstStyle/>
                    <a:p>
                      <a:r>
                        <a:rPr lang="en-GB" sz="2000" dirty="0"/>
                        <a:t>Concept: Ourselves  </a:t>
                      </a:r>
                      <a:br>
                        <a:rPr lang="en-GB" sz="2000" dirty="0"/>
                      </a:br>
                      <a:r>
                        <a:rPr lang="en-GB" sz="2000" dirty="0"/>
                        <a:t>Area of Learning: Understanding the World / Expressive Arts and Design</a:t>
                      </a: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0038682"/>
                  </a:ext>
                </a:extLst>
              </a:tr>
              <a:tr h="41978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Lucida Handwriting" panose="03010101010101010101" pitchFamily="66" charset="0"/>
                        </a:rPr>
                        <a:t>The Explorers/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0">
                          <a:latin typeface="Lucida Handwriting" panose="03010101010101010101" pitchFamily="66" charset="0"/>
                        </a:rPr>
                        <a:t>Adventurers</a:t>
                      </a:r>
                      <a:endParaRPr lang="en-GB" sz="2000" b="0" dirty="0">
                        <a:latin typeface="Lucida Handwriting" panose="03010101010101010101" pitchFamily="66" charset="0"/>
                      </a:endParaRPr>
                    </a:p>
                  </a:txBody>
                  <a:tcPr/>
                </a:tc>
                <a:tc>
                  <a:txBody>
                    <a:bodyPr/>
                    <a:lstStyle/>
                    <a:p>
                      <a:pPr lvl="0" algn="ctr">
                        <a:buNone/>
                      </a:pPr>
                      <a:r>
                        <a:rPr lang="en-GB" sz="2000" dirty="0">
                          <a:latin typeface="Lucida Handwriting" panose="03010101010101010101" pitchFamily="66" charset="0"/>
                        </a:rPr>
                        <a:t>The Investigators</a:t>
                      </a:r>
                    </a:p>
                  </a:txBody>
                  <a:tcPr/>
                </a:tc>
                <a:tc>
                  <a:txBody>
                    <a:bodyPr/>
                    <a:lstStyle/>
                    <a:p>
                      <a:pPr lvl="0" algn="ctr">
                        <a:buNone/>
                      </a:pPr>
                      <a:r>
                        <a:rPr lang="en-GB" sz="2000" dirty="0">
                          <a:latin typeface="Lucida Handwriting" panose="03010101010101010101" pitchFamily="66" charset="0"/>
                        </a:rPr>
                        <a:t>The Rangers</a:t>
                      </a:r>
                    </a:p>
                  </a:txBody>
                  <a:tcPr/>
                </a:tc>
                <a:extLst>
                  <a:ext uri="{0D108BD9-81ED-4DB2-BD59-A6C34878D82A}">
                    <a16:rowId xmlns:a16="http://schemas.microsoft.com/office/drawing/2014/main" val="2121182637"/>
                  </a:ext>
                </a:extLst>
              </a:tr>
              <a:tr h="2334021">
                <a:tc>
                  <a:txBody>
                    <a:bodyPr/>
                    <a:lstStyle/>
                    <a:p>
                      <a:pPr lvl="0">
                        <a:buNone/>
                      </a:pPr>
                      <a:r>
                        <a:rPr lang="en-GB" sz="2000" dirty="0"/>
                        <a:t>Looking at ourselves in mirrors</a:t>
                      </a:r>
                    </a:p>
                    <a:p>
                      <a:pPr lvl="0">
                        <a:buNone/>
                      </a:pPr>
                      <a:r>
                        <a:rPr lang="en-GB" sz="2000" dirty="0"/>
                        <a:t>Naming our immediate family members </a:t>
                      </a:r>
                      <a:br>
                        <a:rPr lang="en-GB" sz="2000" dirty="0"/>
                      </a:br>
                      <a:r>
                        <a:rPr lang="en-GB" sz="2000" dirty="0"/>
                        <a:t>Photos of ourselves and families </a:t>
                      </a:r>
                      <a:br>
                        <a:rPr lang="en-GB" sz="2000" dirty="0"/>
                      </a:br>
                      <a:endParaRPr lang="en-GB" sz="2000" dirty="0"/>
                    </a:p>
                  </a:txBody>
                  <a:tcPr/>
                </a:tc>
                <a:tc>
                  <a:txBody>
                    <a:bodyPr/>
                    <a:lstStyle/>
                    <a:p>
                      <a:pPr lvl="0">
                        <a:buNone/>
                      </a:pPr>
                      <a:r>
                        <a:rPr lang="en-GB" sz="2000" dirty="0"/>
                        <a:t>Writing Christian name</a:t>
                      </a:r>
                      <a:br>
                        <a:rPr lang="en-GB" sz="2000" dirty="0"/>
                      </a:br>
                      <a:r>
                        <a:rPr lang="en-GB" sz="2000" dirty="0"/>
                        <a:t>Naming members of our extended family</a:t>
                      </a:r>
                      <a:br>
                        <a:rPr lang="en-GB" sz="2000" dirty="0"/>
                      </a:br>
                      <a:r>
                        <a:rPr lang="en-GB" sz="2000" dirty="0"/>
                        <a:t>Painting a self portrait</a:t>
                      </a:r>
                    </a:p>
                  </a:txBody>
                  <a:tcPr/>
                </a:tc>
                <a:tc>
                  <a:txBody>
                    <a:bodyPr/>
                    <a:lstStyle/>
                    <a:p>
                      <a:pPr lvl="0">
                        <a:buNone/>
                      </a:pPr>
                      <a:r>
                        <a:rPr lang="en-GB" sz="2000" dirty="0"/>
                        <a:t>Drawing line self-portraits using mirrors</a:t>
                      </a:r>
                      <a:br>
                        <a:rPr lang="en-GB" sz="2000" dirty="0"/>
                      </a:br>
                      <a:r>
                        <a:rPr lang="en-GB" sz="2000" dirty="0"/>
                        <a:t>Writing full name</a:t>
                      </a:r>
                      <a:br>
                        <a:rPr lang="en-GB" sz="2000" dirty="0"/>
                      </a:br>
                      <a:r>
                        <a:rPr lang="en-GB" sz="2000" dirty="0"/>
                        <a:t>Creating a family tree</a:t>
                      </a:r>
                      <a:br>
                        <a:rPr lang="en-GB" sz="2000" dirty="0"/>
                      </a:br>
                      <a:r>
                        <a:rPr lang="en-GB" sz="2000" dirty="0"/>
                        <a:t>People in school who are familiar to us </a:t>
                      </a:r>
                    </a:p>
                  </a:txBody>
                  <a:tcPr/>
                </a:tc>
                <a:extLst>
                  <a:ext uri="{0D108BD9-81ED-4DB2-BD59-A6C34878D82A}">
                    <a16:rowId xmlns:a16="http://schemas.microsoft.com/office/drawing/2014/main" val="361586772"/>
                  </a:ext>
                </a:extLst>
              </a:tr>
            </a:tbl>
          </a:graphicData>
        </a:graphic>
      </p:graphicFrame>
      <p:pic>
        <p:nvPicPr>
          <p:cNvPr id="3" name="Picture 2" descr="Logo&#10;&#10;Description automatically generated">
            <a:extLst>
              <a:ext uri="{FF2B5EF4-FFF2-40B4-BE49-F238E27FC236}">
                <a16:creationId xmlns:a16="http://schemas.microsoft.com/office/drawing/2014/main" id="{86A10DE7-571E-365E-BD93-0DC498C999EE}"/>
              </a:ext>
            </a:extLst>
          </p:cNvPr>
          <p:cNvPicPr>
            <a:picLocks noChangeAspect="1"/>
          </p:cNvPicPr>
          <p:nvPr/>
        </p:nvPicPr>
        <p:blipFill>
          <a:blip r:embed="rId2"/>
          <a:stretch>
            <a:fillRect/>
          </a:stretch>
        </p:blipFill>
        <p:spPr>
          <a:xfrm>
            <a:off x="4955758" y="4662738"/>
            <a:ext cx="1819275" cy="1924050"/>
          </a:xfrm>
          <a:prstGeom prst="rect">
            <a:avLst/>
          </a:prstGeom>
        </p:spPr>
      </p:pic>
      <p:sp>
        <p:nvSpPr>
          <p:cNvPr id="4" name="TextBox 3">
            <a:extLst>
              <a:ext uri="{FF2B5EF4-FFF2-40B4-BE49-F238E27FC236}">
                <a16:creationId xmlns:a16="http://schemas.microsoft.com/office/drawing/2014/main" id="{5258BDAE-5F6F-4A71-BF66-3F8FD22FB2B2}"/>
              </a:ext>
            </a:extLst>
          </p:cNvPr>
          <p:cNvSpPr txBox="1"/>
          <p:nvPr/>
        </p:nvSpPr>
        <p:spPr>
          <a:xfrm>
            <a:off x="4955758" y="86546"/>
            <a:ext cx="3948545" cy="369332"/>
          </a:xfrm>
          <a:prstGeom prst="rect">
            <a:avLst/>
          </a:prstGeom>
          <a:noFill/>
        </p:spPr>
        <p:txBody>
          <a:bodyPr wrap="square" rtlCol="0">
            <a:spAutoFit/>
          </a:bodyPr>
          <a:lstStyle/>
          <a:p>
            <a:r>
              <a:rPr lang="en-US" dirty="0">
                <a:latin typeface="Lucida Handwriting" panose="03010101010101010101" pitchFamily="66" charset="0"/>
              </a:rPr>
              <a:t>Proud to be Parkside</a:t>
            </a:r>
            <a:endParaRPr lang="en-GB" dirty="0">
              <a:latin typeface="Lucida Handwriting" panose="03010101010101010101" pitchFamily="66" charset="0"/>
            </a:endParaRPr>
          </a:p>
        </p:txBody>
      </p:sp>
    </p:spTree>
    <p:extLst>
      <p:ext uri="{BB962C8B-B14F-4D97-AF65-F5344CB8AC3E}">
        <p14:creationId xmlns:p14="http://schemas.microsoft.com/office/powerpoint/2010/main" val="10588709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1396</TotalTime>
  <Words>21772</Words>
  <Application>Microsoft Office PowerPoint</Application>
  <PresentationFormat>Widescreen</PresentationFormat>
  <Paragraphs>1126</Paragraphs>
  <Slides>71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71</vt:i4>
      </vt:variant>
    </vt:vector>
  </HeadingPairs>
  <TitlesOfParts>
    <vt:vector size="76" baseType="lpstr">
      <vt:lpstr>Arial</vt:lpstr>
      <vt:lpstr>Calibri</vt:lpstr>
      <vt:lpstr>Calibri Light</vt:lpstr>
      <vt:lpstr>Lucida Handwriting</vt:lpstr>
      <vt:lpstr>Office Theme</vt:lpstr>
      <vt:lpstr>Parkside Primary School  Early Years Curriculum</vt:lpstr>
      <vt:lpstr>PowerPoint Presentation</vt:lpstr>
      <vt:lpstr>PowerPoint Presentation</vt:lpstr>
      <vt:lpstr>PowerPoint Presentation</vt:lpstr>
      <vt:lpstr>Curriculum Progression </vt:lpstr>
      <vt:lpstr>PowerPoint Presentation</vt:lpstr>
      <vt:lpstr>PowerPoint Presentation</vt:lpstr>
      <vt:lpstr>PowerPoint Presentation</vt:lpstr>
      <vt:lpstr>PowerPoint Presentation</vt:lpstr>
      <vt:lpstr>PowerPoint Presentation</vt:lpstr>
      <vt:lpstr>Personal, Social and Emotional Development (PSED)</vt:lpstr>
      <vt:lpstr>Personal, Social and Emotional Development (PSED)</vt:lpstr>
      <vt:lpstr>Communication and Language </vt:lpstr>
      <vt:lpstr>Communication and Language</vt:lpstr>
      <vt:lpstr>Physical Development</vt:lpstr>
      <vt:lpstr>Physical Development</vt:lpstr>
      <vt:lpstr>Literacy</vt:lpstr>
      <vt:lpstr>Literacy</vt:lpstr>
      <vt:lpstr>Mathematics</vt:lpstr>
      <vt:lpstr>Mathematics </vt:lpstr>
      <vt:lpstr>Understanding the world </vt:lpstr>
      <vt:lpstr>Understanding the world</vt:lpstr>
      <vt:lpstr>Expressive arts and design</vt:lpstr>
      <vt:lpstr>Expressive arts and design</vt:lpstr>
      <vt:lpstr>PowerPoint Presentation</vt:lpstr>
      <vt:lpstr>PowerPoint Presentation</vt:lpstr>
      <vt:lpstr>PowerPoint Presentation</vt:lpstr>
      <vt:lpstr>PowerPoint Presentation</vt:lpstr>
      <vt:lpstr>PowerPoint Presentation</vt:lpstr>
      <vt:lpstr>Personal, Social and Emotional Development (PSED)</vt:lpstr>
      <vt:lpstr>Personal, Social and Emotional Development (PSED)</vt:lpstr>
      <vt:lpstr>Communication and Language </vt:lpstr>
      <vt:lpstr>Communication and Language</vt:lpstr>
      <vt:lpstr>Physical Development</vt:lpstr>
      <vt:lpstr>Physical Development</vt:lpstr>
      <vt:lpstr>Literacy</vt:lpstr>
      <vt:lpstr>Literacy</vt:lpstr>
      <vt:lpstr>Mathematics</vt:lpstr>
      <vt:lpstr>Mathematics </vt:lpstr>
      <vt:lpstr>Understanding the world </vt:lpstr>
      <vt:lpstr>Understanding the world</vt:lpstr>
      <vt:lpstr>Expressive arts and design</vt:lpstr>
      <vt:lpstr>Expressive arts and design</vt:lpstr>
      <vt:lpstr>The Rangers’ Curriculum</vt:lpstr>
      <vt:lpstr>PowerPoint Presentation</vt:lpstr>
      <vt:lpstr>White Rose Maths Yearly Overview</vt:lpstr>
      <vt:lpstr>Little Wandle Phonics Overview: Autumn and Spring </vt:lpstr>
      <vt:lpstr>PowerPoint Presentation</vt:lpstr>
      <vt:lpstr>PowerPoint Presentation</vt:lpstr>
      <vt:lpstr>PowerPoint Presentation</vt:lpstr>
      <vt:lpstr>PowerPoint Presentation</vt:lpstr>
      <vt:lpstr>Personal, Social and Emotional Development (PSED)</vt:lpstr>
      <vt:lpstr>Personal, Social and Emotional Development (PSED)</vt:lpstr>
      <vt:lpstr>Communication and Language </vt:lpstr>
      <vt:lpstr>Communication and Language</vt:lpstr>
      <vt:lpstr>Physical Development</vt:lpstr>
      <vt:lpstr>Physical Development</vt:lpstr>
      <vt:lpstr>Literacy</vt:lpstr>
      <vt:lpstr>Literacy</vt:lpstr>
      <vt:lpstr>Mathematics</vt:lpstr>
      <vt:lpstr>Mathematics </vt:lpstr>
      <vt:lpstr>Understanding the world </vt:lpstr>
      <vt:lpstr>Understanding the world</vt:lpstr>
      <vt:lpstr>Expressive arts and design</vt:lpstr>
      <vt:lpstr>Expressive arts and design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INTENT  Our Nursery and Reception classes are special places where our children deserve the best possible start to begin their exciting Parkside Journey. We fully embrace the Parkside motto ‘Come as you are and leave as a champion’ and recognise that children enter our setting with a variety of starting points academically, socially and emotionally. This motto is underpinned by 5 key values; Kindness, Honesty, Independence, Determination, Respect,  which are introduced to the children at an age-appropriate level and discussed and celebrated throughout our school day.   Classes work collaboratively to provide an enriching, stimulating curriculum that covers each area of learning; equipping our children with the secure foundations that enable them to fulfil their potential in their current and future learning. We refer to the key documents ‘The Statutory Requirements for the EYFS’ and ‘Development Matters’ to inform the planning of our tangible and theme-based curriculum that provides our pupils with knowledge, self-belief and cultural capital to ensure they are school ready when they leave the Early Years. The curriculum is split into 7 areas of learning (3 Prime Areas and 4 Specific Areas).</dc:title>
  <dc:creator>kbills</dc:creator>
  <cp:lastModifiedBy>Katie McMahon (Parkside Primary School)</cp:lastModifiedBy>
  <cp:revision>412</cp:revision>
  <cp:lastPrinted>2023-08-29T13:10:42Z</cp:lastPrinted>
  <dcterms:created xsi:type="dcterms:W3CDTF">2021-09-30T08:38:31Z</dcterms:created>
  <dcterms:modified xsi:type="dcterms:W3CDTF">2023-12-19T21:39:04Z</dcterms:modified>
</cp:coreProperties>
</file>